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9" r:id="rId1"/>
    <p:sldMasterId id="2147483800" r:id="rId2"/>
    <p:sldMasterId id="2147483801" r:id="rId3"/>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9144000" cy="5143500" type="screen16x9"/>
  <p:notesSz cx="6858000" cy="9144000"/>
  <p:embeddedFontLst>
    <p:embeddedFont>
      <p:font typeface="Roboto" panose="020B0604020202020204" charset="0"/>
      <p:regular r:id="rId52"/>
      <p:bold r:id="rId53"/>
      <p:italic r:id="rId54"/>
      <p:boldItalic r:id="rId55"/>
    </p:embeddedFont>
    <p:embeddedFont>
      <p:font typeface="Nunito SemiBold" panose="020B0604020202020204" charset="0"/>
      <p:regular r:id="rId56"/>
      <p:bold r:id="rId57"/>
      <p:italic r:id="rId58"/>
      <p:boldItalic r:id="rId59"/>
    </p:embeddedFont>
    <p:embeddedFont>
      <p:font typeface="Montserrat SemiBold" panose="020B0604020202020204" charset="0"/>
      <p:regular r:id="rId60"/>
      <p:bold r:id="rId61"/>
      <p:italic r:id="rId62"/>
      <p:boldItalic r:id="rId63"/>
    </p:embeddedFont>
    <p:embeddedFont>
      <p:font typeface="Roboto Thin" panose="020B0604020202020204" charset="0"/>
      <p:regular r:id="rId64"/>
      <p:bold r:id="rId65"/>
      <p:italic r:id="rId66"/>
      <p:boldItalic r:id="rId67"/>
    </p:embeddedFont>
    <p:embeddedFont>
      <p:font typeface="Roboto Light" panose="020B0604020202020204" charset="0"/>
      <p:regular r:id="rId68"/>
      <p:bold r:id="rId69"/>
      <p:italic r:id="rId70"/>
      <p:boldItalic r:id="rId71"/>
    </p:embeddedFont>
    <p:embeddedFont>
      <p:font typeface="Oswald Regular" panose="02000503000000000000" pitchFamily="2" charset="0"/>
      <p:regular r:id="rId72"/>
      <p:bold r:id="rId73"/>
    </p:embeddedFont>
    <p:embeddedFont>
      <p:font typeface="EB Garamond" panose="020B0604020202020204" charset="0"/>
      <p:regular r:id="rId74"/>
      <p:bold r:id="rId75"/>
      <p:italic r:id="rId76"/>
      <p:boldItalic r:id="rId77"/>
    </p:embeddedFont>
    <p:embeddedFont>
      <p:font typeface="Montserrat" panose="02000505000000020004" pitchFamily="2" charset="0"/>
      <p:regular r:id="rId78"/>
      <p:bold r:id="rId79"/>
      <p:italic r:id="rId80"/>
      <p:boldItalic r:id="rId81"/>
    </p:embeddedFont>
    <p:embeddedFont>
      <p:font typeface="Roboto Mono" panose="020B0604020202020204" charset="0"/>
      <p:regular r:id="rId82"/>
      <p:bold r:id="rId83"/>
      <p:italic r:id="rId84"/>
      <p:boldItalic r:id="rId85"/>
    </p:embeddedFont>
    <p:embeddedFont>
      <p:font typeface="Impact" panose="020B0806030902050204" pitchFamily="34" charset="0"/>
      <p:regular r:id="rId86"/>
    </p:embeddedFont>
    <p:embeddedFont>
      <p:font typeface="Roboto Medium" panose="020B0604020202020204" charset="0"/>
      <p:regular r:id="rId87"/>
      <p:bold r:id="rId88"/>
      <p:italic r:id="rId89"/>
      <p:boldItalic r:id="rId90"/>
    </p:embeddedFont>
    <p:embeddedFont>
      <p:font typeface="Amatic SC" panose="020B0604020202020204" charset="-79"/>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28" autoAdjust="0"/>
  </p:normalViewPr>
  <p:slideViewPr>
    <p:cSldViewPr snapToGrid="0">
      <p:cViewPr varScale="1">
        <p:scale>
          <a:sx n="132" d="100"/>
          <a:sy n="132" d="100"/>
        </p:scale>
        <p:origin x="10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84" Type="http://schemas.openxmlformats.org/officeDocument/2006/relationships/font" Target="fonts/font33.fntdata"/><Relationship Id="rId89" Type="http://schemas.openxmlformats.org/officeDocument/2006/relationships/font" Target="fonts/font38.fntdata"/><Relationship Id="rId7" Type="http://schemas.openxmlformats.org/officeDocument/2006/relationships/slide" Target="slides/slide4.xml"/><Relationship Id="rId71" Type="http://schemas.openxmlformats.org/officeDocument/2006/relationships/font" Target="fonts/font20.fntdata"/><Relationship Id="rId92" Type="http://schemas.openxmlformats.org/officeDocument/2006/relationships/font" Target="fonts/font4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font" Target="fonts/font28.fntdata"/><Relationship Id="rId87" Type="http://schemas.openxmlformats.org/officeDocument/2006/relationships/font" Target="fonts/font36.fntdata"/><Relationship Id="rId5" Type="http://schemas.openxmlformats.org/officeDocument/2006/relationships/slide" Target="slides/slide2.xml"/><Relationship Id="rId61" Type="http://schemas.openxmlformats.org/officeDocument/2006/relationships/font" Target="fonts/font10.fntdata"/><Relationship Id="rId82" Type="http://schemas.openxmlformats.org/officeDocument/2006/relationships/font" Target="fonts/font31.fntdata"/><Relationship Id="rId90" Type="http://schemas.openxmlformats.org/officeDocument/2006/relationships/font" Target="fonts/font39.fntdata"/><Relationship Id="rId95"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font" Target="fonts/font34.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font" Target="fonts/font37.fntdata"/><Relationship Id="rId91" Type="http://schemas.openxmlformats.org/officeDocument/2006/relationships/font" Target="fonts/font40.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ybermap.kaspersky.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hreatmap.fortiguard.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9"/>
        <p:cNvGrpSpPr/>
        <p:nvPr/>
      </p:nvGrpSpPr>
      <p:grpSpPr>
        <a:xfrm>
          <a:off x="0" y="0"/>
          <a:ext cx="0" cy="0"/>
          <a:chOff x="0" y="0"/>
          <a:chExt cx="0" cy="0"/>
        </a:xfrm>
      </p:grpSpPr>
      <p:sp>
        <p:nvSpPr>
          <p:cNvPr id="3040" name="Google Shape;3040;g4f80a3047b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1" name="Google Shape;3041;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8"/>
        <p:cNvGrpSpPr/>
        <p:nvPr/>
      </p:nvGrpSpPr>
      <p:grpSpPr>
        <a:xfrm>
          <a:off x="0" y="0"/>
          <a:ext cx="0" cy="0"/>
          <a:chOff x="0" y="0"/>
          <a:chExt cx="0" cy="0"/>
        </a:xfrm>
      </p:grpSpPr>
      <p:sp>
        <p:nvSpPr>
          <p:cNvPr id="3129" name="Google Shape;3129;g590fa0c271_0_3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0" name="Google Shape;3130;g590fa0c271_0_3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590fa0c271_0_3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590fa0c271_0_3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590fa0c271_0_3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590fa0c271_0_3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0"/>
        <p:cNvGrpSpPr/>
        <p:nvPr/>
      </p:nvGrpSpPr>
      <p:grpSpPr>
        <a:xfrm>
          <a:off x="0" y="0"/>
          <a:ext cx="0" cy="0"/>
          <a:chOff x="0" y="0"/>
          <a:chExt cx="0" cy="0"/>
        </a:xfrm>
      </p:grpSpPr>
      <p:sp>
        <p:nvSpPr>
          <p:cNvPr id="3201" name="Google Shape;3201;g590fa0c271_0_3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2" name="Google Shape;3202;g590fa0c271_0_3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590fa0c271_0_3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590fa0c271_0_3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2"/>
        <p:cNvGrpSpPr/>
        <p:nvPr/>
      </p:nvGrpSpPr>
      <p:grpSpPr>
        <a:xfrm>
          <a:off x="0" y="0"/>
          <a:ext cx="0" cy="0"/>
          <a:chOff x="0" y="0"/>
          <a:chExt cx="0" cy="0"/>
        </a:xfrm>
      </p:grpSpPr>
      <p:sp>
        <p:nvSpPr>
          <p:cNvPr id="3223" name="Google Shape;3223;g590fa0c271_0_3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4" name="Google Shape;3224;g590fa0c271_0_3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g590fa0c271_0_3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2" name="Google Shape;3232;g590fa0c271_0_3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g590fa0c271_0_3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590fa0c271_0_3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590fa0c271_0_3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3" name="Google Shape;3253;g590fa0c271_0_3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5"/>
        <p:cNvGrpSpPr/>
        <p:nvPr/>
      </p:nvGrpSpPr>
      <p:grpSpPr>
        <a:xfrm>
          <a:off x="0" y="0"/>
          <a:ext cx="0" cy="0"/>
          <a:chOff x="0" y="0"/>
          <a:chExt cx="0" cy="0"/>
        </a:xfrm>
      </p:grpSpPr>
      <p:sp>
        <p:nvSpPr>
          <p:cNvPr id="3266" name="Google Shape;3266;g590fa0c271_0_3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7" name="Google Shape;3267;g590fa0c271_0_3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5"/>
        <p:cNvGrpSpPr/>
        <p:nvPr/>
      </p:nvGrpSpPr>
      <p:grpSpPr>
        <a:xfrm>
          <a:off x="0" y="0"/>
          <a:ext cx="0" cy="0"/>
          <a:chOff x="0" y="0"/>
          <a:chExt cx="0" cy="0"/>
        </a:xfrm>
      </p:grpSpPr>
      <p:sp>
        <p:nvSpPr>
          <p:cNvPr id="3046" name="Google Shape;3046;g551e1bff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7" name="Google Shape;3047;g551e1bff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1"/>
        <p:cNvGrpSpPr/>
        <p:nvPr/>
      </p:nvGrpSpPr>
      <p:grpSpPr>
        <a:xfrm>
          <a:off x="0" y="0"/>
          <a:ext cx="0" cy="0"/>
          <a:chOff x="0" y="0"/>
          <a:chExt cx="0" cy="0"/>
        </a:xfrm>
      </p:grpSpPr>
      <p:sp>
        <p:nvSpPr>
          <p:cNvPr id="3292" name="Google Shape;3292;g590fa0c271_0_4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3" name="Google Shape;3293;g590fa0c271_0_4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9"/>
        <p:cNvGrpSpPr/>
        <p:nvPr/>
      </p:nvGrpSpPr>
      <p:grpSpPr>
        <a:xfrm>
          <a:off x="0" y="0"/>
          <a:ext cx="0" cy="0"/>
          <a:chOff x="0" y="0"/>
          <a:chExt cx="0" cy="0"/>
        </a:xfrm>
      </p:grpSpPr>
      <p:sp>
        <p:nvSpPr>
          <p:cNvPr id="3300" name="Google Shape;3300;g590fa0c271_0_4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1" name="Google Shape;3301;g590fa0c271_0_4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8"/>
        <p:cNvGrpSpPr/>
        <p:nvPr/>
      </p:nvGrpSpPr>
      <p:grpSpPr>
        <a:xfrm>
          <a:off x="0" y="0"/>
          <a:ext cx="0" cy="0"/>
          <a:chOff x="0" y="0"/>
          <a:chExt cx="0" cy="0"/>
        </a:xfrm>
      </p:grpSpPr>
      <p:sp>
        <p:nvSpPr>
          <p:cNvPr id="3309" name="Google Shape;3309;g590fa0c271_0_4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0" name="Google Shape;3310;g590fa0c271_0_4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g549dc7ab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8" name="Google Shape;3318;g549dc7ab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2"/>
        <p:cNvGrpSpPr/>
        <p:nvPr/>
      </p:nvGrpSpPr>
      <p:grpSpPr>
        <a:xfrm>
          <a:off x="0" y="0"/>
          <a:ext cx="0" cy="0"/>
          <a:chOff x="0" y="0"/>
          <a:chExt cx="0" cy="0"/>
        </a:xfrm>
      </p:grpSpPr>
      <p:sp>
        <p:nvSpPr>
          <p:cNvPr id="3323" name="Google Shape;3323;g549dc7abb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4" name="Google Shape;3324;g549dc7ab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549dc7abb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549dc7abb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5"/>
        <p:cNvGrpSpPr/>
        <p:nvPr/>
      </p:nvGrpSpPr>
      <p:grpSpPr>
        <a:xfrm>
          <a:off x="0" y="0"/>
          <a:ext cx="0" cy="0"/>
          <a:chOff x="0" y="0"/>
          <a:chExt cx="0" cy="0"/>
        </a:xfrm>
      </p:grpSpPr>
      <p:sp>
        <p:nvSpPr>
          <p:cNvPr id="3346" name="Google Shape;3346;g590fa0c271_0_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7" name="Google Shape;3347;g590fa0c271_0_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549dc7abb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6" name="Google Shape;3356;g549dc7abb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3"/>
        <p:cNvGrpSpPr/>
        <p:nvPr/>
      </p:nvGrpSpPr>
      <p:grpSpPr>
        <a:xfrm>
          <a:off x="0" y="0"/>
          <a:ext cx="0" cy="0"/>
          <a:chOff x="0" y="0"/>
          <a:chExt cx="0" cy="0"/>
        </a:xfrm>
      </p:grpSpPr>
      <p:sp>
        <p:nvSpPr>
          <p:cNvPr id="3364" name="Google Shape;3364;g590fa0c271_0_4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5" name="Google Shape;3365;g590fa0c271_0_4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2"/>
        <p:cNvGrpSpPr/>
        <p:nvPr/>
      </p:nvGrpSpPr>
      <p:grpSpPr>
        <a:xfrm>
          <a:off x="0" y="0"/>
          <a:ext cx="0" cy="0"/>
          <a:chOff x="0" y="0"/>
          <a:chExt cx="0" cy="0"/>
        </a:xfrm>
      </p:grpSpPr>
      <p:sp>
        <p:nvSpPr>
          <p:cNvPr id="3373" name="Google Shape;3373;g590fa0c271_0_4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4" name="Google Shape;3374;g590fa0c271_0_4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8"/>
        <p:cNvGrpSpPr/>
        <p:nvPr/>
      </p:nvGrpSpPr>
      <p:grpSpPr>
        <a:xfrm>
          <a:off x="0" y="0"/>
          <a:ext cx="0" cy="0"/>
          <a:chOff x="0" y="0"/>
          <a:chExt cx="0" cy="0"/>
        </a:xfrm>
      </p:grpSpPr>
      <p:sp>
        <p:nvSpPr>
          <p:cNvPr id="3059" name="Google Shape;3059;g590fa0c2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0" name="Google Shape;3060;g590fa0c2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549dc7abb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3" name="Google Shape;3383;g549dc7abb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p:cNvGrpSpPr/>
        <p:nvPr/>
      </p:nvGrpSpPr>
      <p:grpSpPr>
        <a:xfrm>
          <a:off x="0" y="0"/>
          <a:ext cx="0" cy="0"/>
          <a:chOff x="0" y="0"/>
          <a:chExt cx="0" cy="0"/>
        </a:xfrm>
      </p:grpSpPr>
      <p:sp>
        <p:nvSpPr>
          <p:cNvPr id="3388" name="Google Shape;3388;g590fa0c271_0_4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9" name="Google Shape;3389;g590fa0c271_0_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 Source: Screen grab from </a:t>
            </a:r>
            <a:r>
              <a:rPr lang="en" u="sng" dirty="0">
                <a:solidFill>
                  <a:schemeClr val="hlink"/>
                </a:solidFill>
                <a:hlinkClick r:id="rId3"/>
              </a:rPr>
              <a:t>https://cybermap.kaspersky.com/</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5"/>
        <p:cNvGrpSpPr/>
        <p:nvPr/>
      </p:nvGrpSpPr>
      <p:grpSpPr>
        <a:xfrm>
          <a:off x="0" y="0"/>
          <a:ext cx="0" cy="0"/>
          <a:chOff x="0" y="0"/>
          <a:chExt cx="0" cy="0"/>
        </a:xfrm>
      </p:grpSpPr>
      <p:sp>
        <p:nvSpPr>
          <p:cNvPr id="3396" name="Google Shape;3396;g590fa0c271_0_4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7" name="Google Shape;3397;g590fa0c271_0_4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Screen grab from </a:t>
            </a:r>
            <a:r>
              <a:rPr lang="en" u="sng">
                <a:solidFill>
                  <a:schemeClr val="hlink"/>
                </a:solidFill>
                <a:hlinkClick r:id="rId3"/>
              </a:rPr>
              <a:t>https://threatmap.fortiguard.com/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549dc7abb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5" name="Google Shape;3405;g549dc7abb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0"/>
        <p:cNvGrpSpPr/>
        <p:nvPr/>
      </p:nvGrpSpPr>
      <p:grpSpPr>
        <a:xfrm>
          <a:off x="0" y="0"/>
          <a:ext cx="0" cy="0"/>
          <a:chOff x="0" y="0"/>
          <a:chExt cx="0" cy="0"/>
        </a:xfrm>
      </p:grpSpPr>
      <p:sp>
        <p:nvSpPr>
          <p:cNvPr id="3411" name="Google Shape;3411;g549dc7abb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2" name="Google Shape;3412;g549dc7abb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9"/>
        <p:cNvGrpSpPr/>
        <p:nvPr/>
      </p:nvGrpSpPr>
      <p:grpSpPr>
        <a:xfrm>
          <a:off x="0" y="0"/>
          <a:ext cx="0" cy="0"/>
          <a:chOff x="0" y="0"/>
          <a:chExt cx="0" cy="0"/>
        </a:xfrm>
      </p:grpSpPr>
      <p:sp>
        <p:nvSpPr>
          <p:cNvPr id="3420" name="Google Shape;3420;g549dc7abb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1" name="Google Shape;3421;g549dc7abb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4"/>
        <p:cNvGrpSpPr/>
        <p:nvPr/>
      </p:nvGrpSpPr>
      <p:grpSpPr>
        <a:xfrm>
          <a:off x="0" y="0"/>
          <a:ext cx="0" cy="0"/>
          <a:chOff x="0" y="0"/>
          <a:chExt cx="0" cy="0"/>
        </a:xfrm>
      </p:grpSpPr>
      <p:sp>
        <p:nvSpPr>
          <p:cNvPr id="3435" name="Google Shape;3435;g549dc7abb2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6" name="Google Shape;3436;g549dc7abb2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549dc7abb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549dc7abb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549dc7abb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549dc7abb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7"/>
        <p:cNvGrpSpPr/>
        <p:nvPr/>
      </p:nvGrpSpPr>
      <p:grpSpPr>
        <a:xfrm>
          <a:off x="0" y="0"/>
          <a:ext cx="0" cy="0"/>
          <a:chOff x="0" y="0"/>
          <a:chExt cx="0" cy="0"/>
        </a:xfrm>
      </p:grpSpPr>
      <p:sp>
        <p:nvSpPr>
          <p:cNvPr id="3458" name="Google Shape;3458;g549dc7abb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9" name="Google Shape;3459;g549dc7abb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4"/>
        <p:cNvGrpSpPr/>
        <p:nvPr/>
      </p:nvGrpSpPr>
      <p:grpSpPr>
        <a:xfrm>
          <a:off x="0" y="0"/>
          <a:ext cx="0" cy="0"/>
          <a:chOff x="0" y="0"/>
          <a:chExt cx="0" cy="0"/>
        </a:xfrm>
      </p:grpSpPr>
      <p:sp>
        <p:nvSpPr>
          <p:cNvPr id="3065" name="Google Shape;3065;g590fa0c2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6" name="Google Shape;3066;g590fa0c27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3"/>
        <p:cNvGrpSpPr/>
        <p:nvPr/>
      </p:nvGrpSpPr>
      <p:grpSpPr>
        <a:xfrm>
          <a:off x="0" y="0"/>
          <a:ext cx="0" cy="0"/>
          <a:chOff x="0" y="0"/>
          <a:chExt cx="0" cy="0"/>
        </a:xfrm>
      </p:grpSpPr>
      <p:sp>
        <p:nvSpPr>
          <p:cNvPr id="3464" name="Google Shape;3464;g549dc7abb2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5" name="Google Shape;3465;g549dc7abb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549dc7abb2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549dc7abb2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4"/>
        <p:cNvGrpSpPr/>
        <p:nvPr/>
      </p:nvGrpSpPr>
      <p:grpSpPr>
        <a:xfrm>
          <a:off x="0" y="0"/>
          <a:ext cx="0" cy="0"/>
          <a:chOff x="0" y="0"/>
          <a:chExt cx="0" cy="0"/>
        </a:xfrm>
      </p:grpSpPr>
      <p:sp>
        <p:nvSpPr>
          <p:cNvPr id="3475" name="Google Shape;3475;g549dc7abb2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6" name="Google Shape;3476;g549dc7abb2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3"/>
        <p:cNvGrpSpPr/>
        <p:nvPr/>
      </p:nvGrpSpPr>
      <p:grpSpPr>
        <a:xfrm>
          <a:off x="0" y="0"/>
          <a:ext cx="0" cy="0"/>
          <a:chOff x="0" y="0"/>
          <a:chExt cx="0" cy="0"/>
        </a:xfrm>
      </p:grpSpPr>
      <p:sp>
        <p:nvSpPr>
          <p:cNvPr id="3484" name="Google Shape;3484;g549dc7abb2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5" name="Google Shape;3485;g549dc7abb2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9"/>
        <p:cNvGrpSpPr/>
        <p:nvPr/>
      </p:nvGrpSpPr>
      <p:grpSpPr>
        <a:xfrm>
          <a:off x="0" y="0"/>
          <a:ext cx="0" cy="0"/>
          <a:chOff x="0" y="0"/>
          <a:chExt cx="0" cy="0"/>
        </a:xfrm>
      </p:grpSpPr>
      <p:sp>
        <p:nvSpPr>
          <p:cNvPr id="3490" name="Google Shape;3490;g549dc7abb2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1" name="Google Shape;3491;g549dc7abb2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6"/>
        <p:cNvGrpSpPr/>
        <p:nvPr/>
      </p:nvGrpSpPr>
      <p:grpSpPr>
        <a:xfrm>
          <a:off x="0" y="0"/>
          <a:ext cx="0" cy="0"/>
          <a:chOff x="0" y="0"/>
          <a:chExt cx="0" cy="0"/>
        </a:xfrm>
      </p:grpSpPr>
      <p:sp>
        <p:nvSpPr>
          <p:cNvPr id="3497" name="Google Shape;3497;g549dc7abb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8" name="Google Shape;3498;g549dc7abb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5"/>
        <p:cNvGrpSpPr/>
        <p:nvPr/>
      </p:nvGrpSpPr>
      <p:grpSpPr>
        <a:xfrm>
          <a:off x="0" y="0"/>
          <a:ext cx="0" cy="0"/>
          <a:chOff x="0" y="0"/>
          <a:chExt cx="0" cy="0"/>
        </a:xfrm>
      </p:grpSpPr>
      <p:sp>
        <p:nvSpPr>
          <p:cNvPr id="3506" name="Google Shape;3506;g549dc7abb2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7" name="Google Shape;3507;g549dc7abb2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1"/>
        <p:cNvGrpSpPr/>
        <p:nvPr/>
      </p:nvGrpSpPr>
      <p:grpSpPr>
        <a:xfrm>
          <a:off x="0" y="0"/>
          <a:ext cx="0" cy="0"/>
          <a:chOff x="0" y="0"/>
          <a:chExt cx="0" cy="0"/>
        </a:xfrm>
      </p:grpSpPr>
      <p:sp>
        <p:nvSpPr>
          <p:cNvPr id="3512" name="Google Shape;3512;g549dc7abb2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3" name="Google Shape;3513;g549dc7abb2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590fa0c271_0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590fa0c271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8"/>
        <p:cNvGrpSpPr/>
        <p:nvPr/>
      </p:nvGrpSpPr>
      <p:grpSpPr>
        <a:xfrm>
          <a:off x="0" y="0"/>
          <a:ext cx="0" cy="0"/>
          <a:chOff x="0" y="0"/>
          <a:chExt cx="0" cy="0"/>
        </a:xfrm>
      </p:grpSpPr>
      <p:sp>
        <p:nvSpPr>
          <p:cNvPr id="3079" name="Google Shape;3079;g590fa0c27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0" name="Google Shape;3080;g590fa0c27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g590fa0c271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7" name="Google Shape;3087;g590fa0c271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590fa0c271_0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590fa0c271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9"/>
        <p:cNvGrpSpPr/>
        <p:nvPr/>
      </p:nvGrpSpPr>
      <p:grpSpPr>
        <a:xfrm>
          <a:off x="0" y="0"/>
          <a:ext cx="0" cy="0"/>
          <a:chOff x="0" y="0"/>
          <a:chExt cx="0" cy="0"/>
        </a:xfrm>
      </p:grpSpPr>
      <p:sp>
        <p:nvSpPr>
          <p:cNvPr id="3100" name="Google Shape;3100;g590fa0c271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1" name="Google Shape;3101;g590fa0c271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4"/>
        <p:cNvGrpSpPr/>
        <p:nvPr/>
      </p:nvGrpSpPr>
      <p:grpSpPr>
        <a:xfrm>
          <a:off x="0" y="0"/>
          <a:ext cx="0" cy="0"/>
          <a:chOff x="0" y="0"/>
          <a:chExt cx="0" cy="0"/>
        </a:xfrm>
      </p:grpSpPr>
      <p:sp>
        <p:nvSpPr>
          <p:cNvPr id="2025" name="Google Shape;2025;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7" name="Google Shape;2027;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8" name="Google Shape;2028;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1"/>
        <p:cNvGrpSpPr/>
        <p:nvPr/>
      </p:nvGrpSpPr>
      <p:grpSpPr>
        <a:xfrm>
          <a:off x="0" y="0"/>
          <a:ext cx="0" cy="0"/>
          <a:chOff x="0" y="0"/>
          <a:chExt cx="0" cy="0"/>
        </a:xfrm>
      </p:grpSpPr>
      <p:pic>
        <p:nvPicPr>
          <p:cNvPr id="2032" name="Google Shape;2032;p10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3" name="Google Shape;2033;p10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0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35" name="Google Shape;2035;p10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6" name="Google Shape;2036;p10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37" name="Google Shape;2037;p10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8" name="Google Shape;2038;p10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9" name="Google Shape;2039;p10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0" name="Google Shape;2040;p10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1"/>
        <p:cNvGrpSpPr/>
        <p:nvPr/>
      </p:nvGrpSpPr>
      <p:grpSpPr>
        <a:xfrm>
          <a:off x="0" y="0"/>
          <a:ext cx="0" cy="0"/>
          <a:chOff x="0" y="0"/>
          <a:chExt cx="0" cy="0"/>
        </a:xfrm>
      </p:grpSpPr>
      <p:pic>
        <p:nvPicPr>
          <p:cNvPr id="2042" name="Google Shape;2042;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3" name="Google Shape;2043;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5" name="Google Shape;2045;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6" name="Google Shape;2046;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7" name="Google Shape;2047;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8" name="Google Shape;2048;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9" name="Google Shape;2049;p10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0" name="Google Shape;2050;p10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1"/>
        <p:cNvGrpSpPr/>
        <p:nvPr/>
      </p:nvGrpSpPr>
      <p:grpSpPr>
        <a:xfrm>
          <a:off x="0" y="0"/>
          <a:ext cx="0" cy="0"/>
          <a:chOff x="0" y="0"/>
          <a:chExt cx="0" cy="0"/>
        </a:xfrm>
      </p:grpSpPr>
      <p:pic>
        <p:nvPicPr>
          <p:cNvPr id="2052" name="Google Shape;2052;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3" name="Google Shape;2053;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55" name="Google Shape;2055;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6" name="Google Shape;2056;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7" name="Google Shape;2057;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8" name="Google Shape;2058;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9" name="Google Shape;2059;p10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0" name="Google Shape;2060;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1"/>
        <p:cNvGrpSpPr/>
        <p:nvPr/>
      </p:nvGrpSpPr>
      <p:grpSpPr>
        <a:xfrm>
          <a:off x="0" y="0"/>
          <a:ext cx="0" cy="0"/>
          <a:chOff x="0" y="0"/>
          <a:chExt cx="0" cy="0"/>
        </a:xfrm>
      </p:grpSpPr>
      <p:pic>
        <p:nvPicPr>
          <p:cNvPr id="2062" name="Google Shape;2062;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3" name="Google Shape;2063;p10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4" name="Google Shape;2064;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65" name="Google Shape;2065;p10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6" name="Google Shape;2066;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67" name="Google Shape;2067;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8" name="Google Shape;2068;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9" name="Google Shape;2069;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0" name="Google Shape;2070;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1"/>
        <p:cNvGrpSpPr/>
        <p:nvPr/>
      </p:nvGrpSpPr>
      <p:grpSpPr>
        <a:xfrm>
          <a:off x="0" y="0"/>
          <a:ext cx="0" cy="0"/>
          <a:chOff x="0" y="0"/>
          <a:chExt cx="0" cy="0"/>
        </a:xfrm>
      </p:grpSpPr>
      <p:pic>
        <p:nvPicPr>
          <p:cNvPr id="2072" name="Google Shape;2072;p10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3" name="Google Shape;2073;p10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74" name="Google Shape;2074;p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75" name="Google Shape;2075;p10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76" name="Google Shape;2076;p10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77"/>
        <p:cNvGrpSpPr/>
        <p:nvPr/>
      </p:nvGrpSpPr>
      <p:grpSpPr>
        <a:xfrm>
          <a:off x="0" y="0"/>
          <a:ext cx="0" cy="0"/>
          <a:chOff x="0" y="0"/>
          <a:chExt cx="0" cy="0"/>
        </a:xfrm>
      </p:grpSpPr>
      <p:pic>
        <p:nvPicPr>
          <p:cNvPr id="2078" name="Google Shape;2078;p1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9" name="Google Shape;2079;p11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0" name="Google Shape;2080;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1" name="Google Shape;2081;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2"/>
        <p:cNvGrpSpPr/>
        <p:nvPr/>
      </p:nvGrpSpPr>
      <p:grpSpPr>
        <a:xfrm>
          <a:off x="0" y="0"/>
          <a:ext cx="0" cy="0"/>
          <a:chOff x="0" y="0"/>
          <a:chExt cx="0" cy="0"/>
        </a:xfrm>
      </p:grpSpPr>
      <p:sp>
        <p:nvSpPr>
          <p:cNvPr id="2083" name="Google Shape;2083;p11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4" name="Google Shape;2084;p11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85" name="Google Shape;2085;p1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6" name="Google Shape;2086;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87" name="Google Shape;2087;p1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8" name="Google Shape;2088;p11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9" name="Google Shape;2089;p111"/>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0"/>
        <p:cNvGrpSpPr/>
        <p:nvPr/>
      </p:nvGrpSpPr>
      <p:grpSpPr>
        <a:xfrm>
          <a:off x="0" y="0"/>
          <a:ext cx="0" cy="0"/>
          <a:chOff x="0" y="0"/>
          <a:chExt cx="0" cy="0"/>
        </a:xfrm>
      </p:grpSpPr>
      <p:pic>
        <p:nvPicPr>
          <p:cNvPr id="2091" name="Google Shape;2091;p11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2" name="Google Shape;2092;p11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3" name="Google Shape;2093;p11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94" name="Google Shape;2094;p11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5" name="Google Shape;2095;p11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6" name="Google Shape;2096;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7" name="Google Shape;2097;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098" name="Google Shape;2098;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99" name="Google Shape;2099;p11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0"/>
        <p:cNvGrpSpPr/>
        <p:nvPr/>
      </p:nvGrpSpPr>
      <p:grpSpPr>
        <a:xfrm>
          <a:off x="0" y="0"/>
          <a:ext cx="0" cy="0"/>
          <a:chOff x="0" y="0"/>
          <a:chExt cx="0" cy="0"/>
        </a:xfrm>
      </p:grpSpPr>
      <p:pic>
        <p:nvPicPr>
          <p:cNvPr id="2101" name="Google Shape;2101;p11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2" name="Google Shape;2102;p11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3" name="Google Shape;2103;p11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04" name="Google Shape;2104;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05" name="Google Shape;2105;p1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06"/>
        <p:cNvGrpSpPr/>
        <p:nvPr/>
      </p:nvGrpSpPr>
      <p:grpSpPr>
        <a:xfrm>
          <a:off x="0" y="0"/>
          <a:ext cx="0" cy="0"/>
          <a:chOff x="0" y="0"/>
          <a:chExt cx="0" cy="0"/>
        </a:xfrm>
      </p:grpSpPr>
      <p:pic>
        <p:nvPicPr>
          <p:cNvPr id="2107" name="Google Shape;2107;p1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08" name="Google Shape;2108;p11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1" name="Google Shape;2111;p11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2" name="Google Shape;2112;p1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3" name="Google Shape;2113;p11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14" name="Google Shape;2114;p11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15"/>
        <p:cNvGrpSpPr/>
        <p:nvPr/>
      </p:nvGrpSpPr>
      <p:grpSpPr>
        <a:xfrm>
          <a:off x="0" y="0"/>
          <a:ext cx="0" cy="0"/>
          <a:chOff x="0" y="0"/>
          <a:chExt cx="0" cy="0"/>
        </a:xfrm>
      </p:grpSpPr>
      <p:pic>
        <p:nvPicPr>
          <p:cNvPr id="2116" name="Google Shape;2116;p11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7" name="Google Shape;2117;p1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8" name="Google Shape;2118;p11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19" name="Google Shape;2119;p11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0" name="Google Shape;2120;p1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1" name="Google Shape;2121;p11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2" name="Google Shape;2122;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3" name="Google Shape;2123;p11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24" name="Google Shape;2124;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5" name="Google Shape;2125;p11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26"/>
        <p:cNvGrpSpPr/>
        <p:nvPr/>
      </p:nvGrpSpPr>
      <p:grpSpPr>
        <a:xfrm>
          <a:off x="0" y="0"/>
          <a:ext cx="0" cy="0"/>
          <a:chOff x="0" y="0"/>
          <a:chExt cx="0" cy="0"/>
        </a:xfrm>
      </p:grpSpPr>
      <p:pic>
        <p:nvPicPr>
          <p:cNvPr id="2127" name="Google Shape;2127;p11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28" name="Google Shape;2128;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29" name="Google Shape;2129;p1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0" name="Google Shape;2130;p11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1" name="Google Shape;2131;p1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2" name="Google Shape;2132;p11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3" name="Google Shape;2133;p1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4" name="Google Shape;2134;p11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5" name="Google Shape;2135;p11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36"/>
        <p:cNvGrpSpPr/>
        <p:nvPr/>
      </p:nvGrpSpPr>
      <p:grpSpPr>
        <a:xfrm>
          <a:off x="0" y="0"/>
          <a:ext cx="0" cy="0"/>
          <a:chOff x="0" y="0"/>
          <a:chExt cx="0" cy="0"/>
        </a:xfrm>
      </p:grpSpPr>
      <p:pic>
        <p:nvPicPr>
          <p:cNvPr id="2137" name="Google Shape;2137;p11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38" name="Google Shape;2138;p1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9" name="Google Shape;2139;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0" name="Google Shape;214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1" name="Google Shape;2141;p11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2" name="Google Shape;2142;p11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3" name="Google Shape;2143;p11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44" name="Google Shape;2144;p1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5" name="Google Shape;2145;p11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46"/>
        <p:cNvGrpSpPr/>
        <p:nvPr/>
      </p:nvGrpSpPr>
      <p:grpSpPr>
        <a:xfrm>
          <a:off x="0" y="0"/>
          <a:ext cx="0" cy="0"/>
          <a:chOff x="0" y="0"/>
          <a:chExt cx="0" cy="0"/>
        </a:xfrm>
      </p:grpSpPr>
      <p:sp>
        <p:nvSpPr>
          <p:cNvPr id="2147" name="Google Shape;2147;p11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8" name="Google Shape;2148;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49" name="Google Shape;2149;p1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0" name="Google Shape;2150;p11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1" name="Google Shape;2151;p11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2" name="Google Shape;2152;p11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3" name="Google Shape;2153;p1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4" name="Google Shape;2154;p11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5" name="Google Shape;2155;p11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56"/>
        <p:cNvGrpSpPr/>
        <p:nvPr/>
      </p:nvGrpSpPr>
      <p:grpSpPr>
        <a:xfrm>
          <a:off x="0" y="0"/>
          <a:ext cx="0" cy="0"/>
          <a:chOff x="0" y="0"/>
          <a:chExt cx="0" cy="0"/>
        </a:xfrm>
      </p:grpSpPr>
      <p:pic>
        <p:nvPicPr>
          <p:cNvPr id="2157" name="Google Shape;2157;p11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58" name="Google Shape;2158;p11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9" name="Google Shape;2159;p11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0" name="Google Shape;2160;p11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1" name="Google Shape;2161;p11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2" name="Google Shape;2162;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3" name="Google Shape;2163;p11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4" name="Google Shape;2164;p11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65" name="Google Shape;2165;p1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6" name="Google Shape;2166;p11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67"/>
        <p:cNvGrpSpPr/>
        <p:nvPr/>
      </p:nvGrpSpPr>
      <p:grpSpPr>
        <a:xfrm>
          <a:off x="0" y="0"/>
          <a:ext cx="0" cy="0"/>
          <a:chOff x="0" y="0"/>
          <a:chExt cx="0" cy="0"/>
        </a:xfrm>
      </p:grpSpPr>
      <p:sp>
        <p:nvSpPr>
          <p:cNvPr id="2168" name="Google Shape;2168;p12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69" name="Google Shape;216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0" name="Google Shape;2170;p1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1" name="Google Shape;2171;p12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2" name="Google Shape;2172;p1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3" name="Google Shape;2173;p12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4" name="Google Shape;2174;p1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5" name="Google Shape;2175;p12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6" name="Google Shape;2176;p12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77"/>
        <p:cNvGrpSpPr/>
        <p:nvPr/>
      </p:nvGrpSpPr>
      <p:grpSpPr>
        <a:xfrm>
          <a:off x="0" y="0"/>
          <a:ext cx="0" cy="0"/>
          <a:chOff x="0" y="0"/>
          <a:chExt cx="0" cy="0"/>
        </a:xfrm>
      </p:grpSpPr>
      <p:sp>
        <p:nvSpPr>
          <p:cNvPr id="2178" name="Google Shape;2178;p12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0" name="Google Shape;2180;p1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1" name="Google Shape;2181;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2" name="Google Shape;2182;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3" name="Google Shape;2183;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4" name="Google Shape;2184;p1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5" name="Google Shape;2185;p121"/>
          <p:cNvGrpSpPr/>
          <p:nvPr/>
        </p:nvGrpSpPr>
        <p:grpSpPr>
          <a:xfrm>
            <a:off x="457200" y="1378813"/>
            <a:ext cx="776889" cy="621300"/>
            <a:chOff x="457200" y="1378813"/>
            <a:chExt cx="776889" cy="621300"/>
          </a:xfrm>
        </p:grpSpPr>
        <p:sp>
          <p:nvSpPr>
            <p:cNvPr id="2186" name="Google Shape;2186;p12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87" name="Google Shape;2187;p12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21"/>
          <p:cNvGrpSpPr/>
          <p:nvPr/>
        </p:nvGrpSpPr>
        <p:grpSpPr>
          <a:xfrm>
            <a:off x="457200" y="2228725"/>
            <a:ext cx="776889" cy="621300"/>
            <a:chOff x="457200" y="1378813"/>
            <a:chExt cx="776889" cy="621300"/>
          </a:xfrm>
        </p:grpSpPr>
        <p:sp>
          <p:nvSpPr>
            <p:cNvPr id="2189" name="Google Shape;2189;p12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0" name="Google Shape;2190;p1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121"/>
          <p:cNvGrpSpPr/>
          <p:nvPr/>
        </p:nvGrpSpPr>
        <p:grpSpPr>
          <a:xfrm>
            <a:off x="457200" y="3073850"/>
            <a:ext cx="776889" cy="621300"/>
            <a:chOff x="457200" y="1378813"/>
            <a:chExt cx="776889" cy="621300"/>
          </a:xfrm>
        </p:grpSpPr>
        <p:sp>
          <p:nvSpPr>
            <p:cNvPr id="2192" name="Google Shape;2192;p12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3" name="Google Shape;2193;p12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21"/>
          <p:cNvGrpSpPr/>
          <p:nvPr/>
        </p:nvGrpSpPr>
        <p:grpSpPr>
          <a:xfrm>
            <a:off x="457200" y="3923750"/>
            <a:ext cx="776889" cy="621300"/>
            <a:chOff x="457200" y="1378813"/>
            <a:chExt cx="776889" cy="621300"/>
          </a:xfrm>
        </p:grpSpPr>
        <p:sp>
          <p:nvSpPr>
            <p:cNvPr id="2195" name="Google Shape;2195;p12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96" name="Google Shape;2196;p12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7" name="Google Shape;2197;p12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8" name="Google Shape;2198;p12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2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2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2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2" name="Google Shape;2202;p12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3" name="Google Shape;2203;p12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04"/>
        <p:cNvGrpSpPr/>
        <p:nvPr/>
      </p:nvGrpSpPr>
      <p:grpSpPr>
        <a:xfrm>
          <a:off x="0" y="0"/>
          <a:ext cx="0" cy="0"/>
          <a:chOff x="0" y="0"/>
          <a:chExt cx="0" cy="0"/>
        </a:xfrm>
      </p:grpSpPr>
      <p:sp>
        <p:nvSpPr>
          <p:cNvPr id="2205" name="Google Shape;2205;p12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7" name="Google Shape;2207;p1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08" name="Google Shape;2208;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09" name="Google Shape;2209;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0" name="Google Shape;2210;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1" name="Google Shape;2211;p1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2" name="Google Shape;2212;p122"/>
          <p:cNvGrpSpPr/>
          <p:nvPr/>
        </p:nvGrpSpPr>
        <p:grpSpPr>
          <a:xfrm>
            <a:off x="457200" y="1300225"/>
            <a:ext cx="776889" cy="621300"/>
            <a:chOff x="457200" y="1378813"/>
            <a:chExt cx="776889" cy="621300"/>
          </a:xfrm>
        </p:grpSpPr>
        <p:sp>
          <p:nvSpPr>
            <p:cNvPr id="2213" name="Google Shape;2213;p12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4" name="Google Shape;2214;p12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122"/>
          <p:cNvGrpSpPr/>
          <p:nvPr/>
        </p:nvGrpSpPr>
        <p:grpSpPr>
          <a:xfrm>
            <a:off x="457200" y="2000125"/>
            <a:ext cx="776889" cy="621300"/>
            <a:chOff x="457200" y="1378813"/>
            <a:chExt cx="776889" cy="621300"/>
          </a:xfrm>
        </p:grpSpPr>
        <p:sp>
          <p:nvSpPr>
            <p:cNvPr id="2216" name="Google Shape;2216;p12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17" name="Google Shape;2217;p12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122"/>
          <p:cNvGrpSpPr/>
          <p:nvPr/>
        </p:nvGrpSpPr>
        <p:grpSpPr>
          <a:xfrm>
            <a:off x="457200" y="2692850"/>
            <a:ext cx="776889" cy="621300"/>
            <a:chOff x="457200" y="1378813"/>
            <a:chExt cx="776889" cy="621300"/>
          </a:xfrm>
        </p:grpSpPr>
        <p:sp>
          <p:nvSpPr>
            <p:cNvPr id="2219" name="Google Shape;2219;p12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0" name="Google Shape;2220;p12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22"/>
          <p:cNvGrpSpPr/>
          <p:nvPr/>
        </p:nvGrpSpPr>
        <p:grpSpPr>
          <a:xfrm>
            <a:off x="457200" y="3390350"/>
            <a:ext cx="776889" cy="621300"/>
            <a:chOff x="457200" y="1378813"/>
            <a:chExt cx="776889" cy="621300"/>
          </a:xfrm>
        </p:grpSpPr>
        <p:sp>
          <p:nvSpPr>
            <p:cNvPr id="2222" name="Google Shape;2222;p12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3" name="Google Shape;2223;p12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4" name="Google Shape;2224;p12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5" name="Google Shape;2225;p12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2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9" name="Google Shape;2229;p12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0" name="Google Shape;2230;p12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1" name="Google Shape;2231;p122"/>
          <p:cNvGrpSpPr/>
          <p:nvPr/>
        </p:nvGrpSpPr>
        <p:grpSpPr>
          <a:xfrm>
            <a:off x="469500" y="4083075"/>
            <a:ext cx="776889" cy="621300"/>
            <a:chOff x="457200" y="1378813"/>
            <a:chExt cx="776889" cy="621300"/>
          </a:xfrm>
        </p:grpSpPr>
        <p:sp>
          <p:nvSpPr>
            <p:cNvPr id="2232" name="Google Shape;2232;p12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3" name="Google Shape;2233;p12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4" name="Google Shape;2234;p12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2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36"/>
        <p:cNvGrpSpPr/>
        <p:nvPr/>
      </p:nvGrpSpPr>
      <p:grpSpPr>
        <a:xfrm>
          <a:off x="0" y="0"/>
          <a:ext cx="0" cy="0"/>
          <a:chOff x="0" y="0"/>
          <a:chExt cx="0" cy="0"/>
        </a:xfrm>
      </p:grpSpPr>
      <p:sp>
        <p:nvSpPr>
          <p:cNvPr id="2237" name="Google Shape;2237;p12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9" name="Google Shape;2239;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0" name="Google Shape;2240;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1" name="Google Shape;2241;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2" name="Google Shape;2242;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3" name="Google Shape;2243;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44" name="Google Shape;2244;p123"/>
          <p:cNvGrpSpPr/>
          <p:nvPr/>
        </p:nvGrpSpPr>
        <p:grpSpPr>
          <a:xfrm>
            <a:off x="457200" y="1237825"/>
            <a:ext cx="776900" cy="486300"/>
            <a:chOff x="457200" y="1466425"/>
            <a:chExt cx="776900" cy="486300"/>
          </a:xfrm>
        </p:grpSpPr>
        <p:sp>
          <p:nvSpPr>
            <p:cNvPr id="2245" name="Google Shape;2245;p1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46" name="Google Shape;2246;p1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12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8" name="Google Shape;2248;p12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123"/>
          <p:cNvGrpSpPr/>
          <p:nvPr/>
        </p:nvGrpSpPr>
        <p:grpSpPr>
          <a:xfrm>
            <a:off x="457200" y="1828900"/>
            <a:ext cx="776900" cy="486300"/>
            <a:chOff x="457200" y="1466425"/>
            <a:chExt cx="776900" cy="486300"/>
          </a:xfrm>
        </p:grpSpPr>
        <p:sp>
          <p:nvSpPr>
            <p:cNvPr id="2250" name="Google Shape;2250;p1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1" name="Google Shape;2251;p1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2" name="Google Shape;2252;p12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3" name="Google Shape;2253;p123"/>
          <p:cNvGrpSpPr/>
          <p:nvPr/>
        </p:nvGrpSpPr>
        <p:grpSpPr>
          <a:xfrm>
            <a:off x="457200" y="2419975"/>
            <a:ext cx="776900" cy="486300"/>
            <a:chOff x="457200" y="1466425"/>
            <a:chExt cx="776900" cy="486300"/>
          </a:xfrm>
        </p:grpSpPr>
        <p:sp>
          <p:nvSpPr>
            <p:cNvPr id="2254" name="Google Shape;2254;p1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5" name="Google Shape;2255;p1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6" name="Google Shape;2256;p12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123"/>
          <p:cNvGrpSpPr/>
          <p:nvPr/>
        </p:nvGrpSpPr>
        <p:grpSpPr>
          <a:xfrm>
            <a:off x="457200" y="3011050"/>
            <a:ext cx="776900" cy="486300"/>
            <a:chOff x="457200" y="1466425"/>
            <a:chExt cx="776900" cy="486300"/>
          </a:xfrm>
        </p:grpSpPr>
        <p:sp>
          <p:nvSpPr>
            <p:cNvPr id="2258" name="Google Shape;2258;p1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59" name="Google Shape;2259;p1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12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123"/>
          <p:cNvGrpSpPr/>
          <p:nvPr/>
        </p:nvGrpSpPr>
        <p:grpSpPr>
          <a:xfrm>
            <a:off x="457200" y="3602137"/>
            <a:ext cx="776900" cy="486300"/>
            <a:chOff x="457200" y="1466425"/>
            <a:chExt cx="776900" cy="486300"/>
          </a:xfrm>
        </p:grpSpPr>
        <p:sp>
          <p:nvSpPr>
            <p:cNvPr id="2262" name="Google Shape;2262;p1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3" name="Google Shape;2263;p1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4" name="Google Shape;2264;p12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5" name="Google Shape;2265;p123"/>
          <p:cNvGrpSpPr/>
          <p:nvPr/>
        </p:nvGrpSpPr>
        <p:grpSpPr>
          <a:xfrm>
            <a:off x="457200" y="4193262"/>
            <a:ext cx="776900" cy="486300"/>
            <a:chOff x="457200" y="1466425"/>
            <a:chExt cx="776900" cy="486300"/>
          </a:xfrm>
        </p:grpSpPr>
        <p:sp>
          <p:nvSpPr>
            <p:cNvPr id="2266" name="Google Shape;2266;p1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67" name="Google Shape;2267;p1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12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9" name="Google Shape;2269;p12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0" name="Google Shape;2270;p12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1" name="Google Shape;2271;p12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2" name="Google Shape;2272;p12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3"/>
        <p:cNvGrpSpPr/>
        <p:nvPr/>
      </p:nvGrpSpPr>
      <p:grpSpPr>
        <a:xfrm>
          <a:off x="0" y="0"/>
          <a:ext cx="0" cy="0"/>
          <a:chOff x="0" y="0"/>
          <a:chExt cx="0" cy="0"/>
        </a:xfrm>
      </p:grpSpPr>
      <p:sp>
        <p:nvSpPr>
          <p:cNvPr id="2274" name="Google Shape;2274;p12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6" name="Google Shape;2276;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77" name="Google Shape;2277;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78" name="Google Shape;2278;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79" name="Google Shape;2279;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0" name="Google Shape;2280;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1" name="Google Shape;2281;p124"/>
          <p:cNvGrpSpPr/>
          <p:nvPr/>
        </p:nvGrpSpPr>
        <p:grpSpPr>
          <a:xfrm>
            <a:off x="457200" y="1237825"/>
            <a:ext cx="776900" cy="486300"/>
            <a:chOff x="457200" y="1466425"/>
            <a:chExt cx="776900" cy="486300"/>
          </a:xfrm>
        </p:grpSpPr>
        <p:sp>
          <p:nvSpPr>
            <p:cNvPr id="2282" name="Google Shape;2282;p12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3" name="Google Shape;2283;p12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4" name="Google Shape;2284;p12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5" name="Google Shape;2285;p12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124"/>
          <p:cNvGrpSpPr/>
          <p:nvPr/>
        </p:nvGrpSpPr>
        <p:grpSpPr>
          <a:xfrm>
            <a:off x="457200" y="1828900"/>
            <a:ext cx="776900" cy="486300"/>
            <a:chOff x="457200" y="1466425"/>
            <a:chExt cx="776900" cy="486300"/>
          </a:xfrm>
        </p:grpSpPr>
        <p:sp>
          <p:nvSpPr>
            <p:cNvPr id="2287" name="Google Shape;2287;p12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8" name="Google Shape;2288;p12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9" name="Google Shape;2289;p12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0" name="Google Shape;2290;p124"/>
          <p:cNvGrpSpPr/>
          <p:nvPr/>
        </p:nvGrpSpPr>
        <p:grpSpPr>
          <a:xfrm>
            <a:off x="457200" y="2419975"/>
            <a:ext cx="776900" cy="486300"/>
            <a:chOff x="457200" y="1466425"/>
            <a:chExt cx="776900" cy="486300"/>
          </a:xfrm>
        </p:grpSpPr>
        <p:sp>
          <p:nvSpPr>
            <p:cNvPr id="2291" name="Google Shape;2291;p1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2" name="Google Shape;2292;p1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3" name="Google Shape;2293;p12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4" name="Google Shape;2294;p124"/>
          <p:cNvGrpSpPr/>
          <p:nvPr/>
        </p:nvGrpSpPr>
        <p:grpSpPr>
          <a:xfrm>
            <a:off x="457200" y="3011050"/>
            <a:ext cx="776900" cy="486300"/>
            <a:chOff x="457200" y="1466425"/>
            <a:chExt cx="776900" cy="486300"/>
          </a:xfrm>
        </p:grpSpPr>
        <p:sp>
          <p:nvSpPr>
            <p:cNvPr id="2295" name="Google Shape;2295;p12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6" name="Google Shape;2296;p12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7" name="Google Shape;2297;p12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124"/>
          <p:cNvGrpSpPr/>
          <p:nvPr/>
        </p:nvGrpSpPr>
        <p:grpSpPr>
          <a:xfrm>
            <a:off x="457200" y="3602137"/>
            <a:ext cx="776900" cy="486300"/>
            <a:chOff x="457200" y="1466425"/>
            <a:chExt cx="776900" cy="486300"/>
          </a:xfrm>
        </p:grpSpPr>
        <p:sp>
          <p:nvSpPr>
            <p:cNvPr id="2299" name="Google Shape;2299;p12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0" name="Google Shape;2300;p12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12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124"/>
          <p:cNvGrpSpPr/>
          <p:nvPr/>
        </p:nvGrpSpPr>
        <p:grpSpPr>
          <a:xfrm>
            <a:off x="457200" y="4193262"/>
            <a:ext cx="776900" cy="486300"/>
            <a:chOff x="457200" y="1466425"/>
            <a:chExt cx="776900" cy="486300"/>
          </a:xfrm>
        </p:grpSpPr>
        <p:sp>
          <p:nvSpPr>
            <p:cNvPr id="2303" name="Google Shape;2303;p1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4" name="Google Shape;2304;p1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12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6" name="Google Shape;2306;p12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7" name="Google Shape;2307;p12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8" name="Google Shape;2308;p12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9" name="Google Shape;2309;p12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0"/>
        <p:cNvGrpSpPr/>
        <p:nvPr/>
      </p:nvGrpSpPr>
      <p:grpSpPr>
        <a:xfrm>
          <a:off x="0" y="0"/>
          <a:ext cx="0" cy="0"/>
          <a:chOff x="0" y="0"/>
          <a:chExt cx="0" cy="0"/>
        </a:xfrm>
      </p:grpSpPr>
      <p:sp>
        <p:nvSpPr>
          <p:cNvPr id="2311" name="Google Shape;2311;p12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3" name="Google Shape;2313;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14" name="Google Shape;2314;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5" name="Google Shape;2315;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16" name="Google Shape;2316;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17" name="Google Shape;2317;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18" name="Google Shape;2318;p125"/>
          <p:cNvGrpSpPr/>
          <p:nvPr/>
        </p:nvGrpSpPr>
        <p:grpSpPr>
          <a:xfrm>
            <a:off x="457222" y="1149803"/>
            <a:ext cx="713194" cy="446423"/>
            <a:chOff x="457200" y="1466425"/>
            <a:chExt cx="776900" cy="486300"/>
          </a:xfrm>
        </p:grpSpPr>
        <p:sp>
          <p:nvSpPr>
            <p:cNvPr id="2319" name="Google Shape;2319;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0" name="Google Shape;2320;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1" name="Google Shape;2321;p12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2" name="Google Shape;2322;p12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125"/>
          <p:cNvGrpSpPr/>
          <p:nvPr/>
        </p:nvGrpSpPr>
        <p:grpSpPr>
          <a:xfrm>
            <a:off x="457222" y="1672428"/>
            <a:ext cx="713194" cy="446423"/>
            <a:chOff x="457200" y="1466425"/>
            <a:chExt cx="776900" cy="486300"/>
          </a:xfrm>
        </p:grpSpPr>
        <p:sp>
          <p:nvSpPr>
            <p:cNvPr id="2324" name="Google Shape;2324;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5" name="Google Shape;2325;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6" name="Google Shape;2326;p12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7" name="Google Shape;2327;p12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8" name="Google Shape;2328;p125"/>
          <p:cNvGrpSpPr/>
          <p:nvPr/>
        </p:nvGrpSpPr>
        <p:grpSpPr>
          <a:xfrm>
            <a:off x="457197" y="2195578"/>
            <a:ext cx="713194" cy="446423"/>
            <a:chOff x="457200" y="1466425"/>
            <a:chExt cx="776900" cy="486300"/>
          </a:xfrm>
        </p:grpSpPr>
        <p:sp>
          <p:nvSpPr>
            <p:cNvPr id="2329" name="Google Shape;2329;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0" name="Google Shape;2330;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1" name="Google Shape;2331;p12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2" name="Google Shape;2332;p12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125"/>
          <p:cNvGrpSpPr/>
          <p:nvPr/>
        </p:nvGrpSpPr>
        <p:grpSpPr>
          <a:xfrm>
            <a:off x="457197" y="2718203"/>
            <a:ext cx="713194" cy="446423"/>
            <a:chOff x="457200" y="1466425"/>
            <a:chExt cx="776900" cy="486300"/>
          </a:xfrm>
        </p:grpSpPr>
        <p:sp>
          <p:nvSpPr>
            <p:cNvPr id="2334" name="Google Shape;2334;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5" name="Google Shape;2335;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6" name="Google Shape;2336;p12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7" name="Google Shape;2337;p12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8" name="Google Shape;2338;p125"/>
          <p:cNvGrpSpPr/>
          <p:nvPr/>
        </p:nvGrpSpPr>
        <p:grpSpPr>
          <a:xfrm>
            <a:off x="457222" y="3240828"/>
            <a:ext cx="713194" cy="446423"/>
            <a:chOff x="457200" y="1466425"/>
            <a:chExt cx="776900" cy="486300"/>
          </a:xfrm>
        </p:grpSpPr>
        <p:sp>
          <p:nvSpPr>
            <p:cNvPr id="2339" name="Google Shape;2339;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0" name="Google Shape;2340;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1" name="Google Shape;2341;p12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2" name="Google Shape;2342;p12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125"/>
          <p:cNvGrpSpPr/>
          <p:nvPr/>
        </p:nvGrpSpPr>
        <p:grpSpPr>
          <a:xfrm>
            <a:off x="457222" y="3763453"/>
            <a:ext cx="713194" cy="446423"/>
            <a:chOff x="457200" y="1466425"/>
            <a:chExt cx="776900" cy="486300"/>
          </a:xfrm>
        </p:grpSpPr>
        <p:sp>
          <p:nvSpPr>
            <p:cNvPr id="2344" name="Google Shape;2344;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5" name="Google Shape;2345;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6" name="Google Shape;2346;p12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7" name="Google Shape;2347;p12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8" name="Google Shape;2348;p125"/>
          <p:cNvGrpSpPr/>
          <p:nvPr/>
        </p:nvGrpSpPr>
        <p:grpSpPr>
          <a:xfrm>
            <a:off x="457222" y="4311603"/>
            <a:ext cx="713194" cy="446423"/>
            <a:chOff x="457200" y="1466425"/>
            <a:chExt cx="776900" cy="486300"/>
          </a:xfrm>
        </p:grpSpPr>
        <p:sp>
          <p:nvSpPr>
            <p:cNvPr id="2349" name="Google Shape;2349;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0" name="Google Shape;2350;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1" name="Google Shape;2351;p12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2"/>
        <p:cNvGrpSpPr/>
        <p:nvPr/>
      </p:nvGrpSpPr>
      <p:grpSpPr>
        <a:xfrm>
          <a:off x="0" y="0"/>
          <a:ext cx="0" cy="0"/>
          <a:chOff x="0" y="0"/>
          <a:chExt cx="0" cy="0"/>
        </a:xfrm>
      </p:grpSpPr>
      <p:sp>
        <p:nvSpPr>
          <p:cNvPr id="2353" name="Google Shape;2353;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4" name="Google Shape;2354;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5" name="Google Shape;2355;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6" name="Google Shape;2356;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57" name="Google Shape;2357;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8" name="Google Shape;2358;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9" name="Google Shape;2359;p12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0" name="Google Shape;2360;p126"/>
          <p:cNvGrpSpPr/>
          <p:nvPr/>
        </p:nvGrpSpPr>
        <p:grpSpPr>
          <a:xfrm>
            <a:off x="457427" y="3873038"/>
            <a:ext cx="602564" cy="377174"/>
            <a:chOff x="457200" y="1466425"/>
            <a:chExt cx="776900" cy="486300"/>
          </a:xfrm>
        </p:grpSpPr>
        <p:sp>
          <p:nvSpPr>
            <p:cNvPr id="2361" name="Google Shape;2361;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2" name="Google Shape;2362;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12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4" name="Google Shape;2364;p12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126"/>
          <p:cNvGrpSpPr/>
          <p:nvPr/>
        </p:nvGrpSpPr>
        <p:grpSpPr>
          <a:xfrm>
            <a:off x="457315" y="4311142"/>
            <a:ext cx="602564" cy="377174"/>
            <a:chOff x="457200" y="1466425"/>
            <a:chExt cx="776900" cy="486300"/>
          </a:xfrm>
        </p:grpSpPr>
        <p:sp>
          <p:nvSpPr>
            <p:cNvPr id="2366" name="Google Shape;2366;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67" name="Google Shape;2367;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12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9" name="Google Shape;2369;p12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0" name="Google Shape;2370;p126"/>
          <p:cNvGrpSpPr/>
          <p:nvPr/>
        </p:nvGrpSpPr>
        <p:grpSpPr>
          <a:xfrm>
            <a:off x="457377" y="2996663"/>
            <a:ext cx="602564" cy="377174"/>
            <a:chOff x="457200" y="1466425"/>
            <a:chExt cx="776900" cy="486300"/>
          </a:xfrm>
        </p:grpSpPr>
        <p:sp>
          <p:nvSpPr>
            <p:cNvPr id="2371" name="Google Shape;2371;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2" name="Google Shape;2372;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3" name="Google Shape;2373;p12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4" name="Google Shape;2374;p12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5" name="Google Shape;2375;p126"/>
          <p:cNvGrpSpPr/>
          <p:nvPr/>
        </p:nvGrpSpPr>
        <p:grpSpPr>
          <a:xfrm>
            <a:off x="457265" y="3434767"/>
            <a:ext cx="602564" cy="377174"/>
            <a:chOff x="457200" y="1466425"/>
            <a:chExt cx="776900" cy="486300"/>
          </a:xfrm>
        </p:grpSpPr>
        <p:sp>
          <p:nvSpPr>
            <p:cNvPr id="2376" name="Google Shape;2376;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77" name="Google Shape;2377;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8" name="Google Shape;2378;p12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9" name="Google Shape;2379;p12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26"/>
          <p:cNvGrpSpPr/>
          <p:nvPr/>
        </p:nvGrpSpPr>
        <p:grpSpPr>
          <a:xfrm>
            <a:off x="457402" y="2135288"/>
            <a:ext cx="602564" cy="377174"/>
            <a:chOff x="457200" y="1466425"/>
            <a:chExt cx="776900" cy="486300"/>
          </a:xfrm>
        </p:grpSpPr>
        <p:sp>
          <p:nvSpPr>
            <p:cNvPr id="2381" name="Google Shape;2381;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2" name="Google Shape;2382;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2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4" name="Google Shape;2384;p12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126"/>
          <p:cNvGrpSpPr/>
          <p:nvPr/>
        </p:nvGrpSpPr>
        <p:grpSpPr>
          <a:xfrm>
            <a:off x="457290" y="2573392"/>
            <a:ext cx="602564" cy="377174"/>
            <a:chOff x="457200" y="1466425"/>
            <a:chExt cx="776900" cy="486300"/>
          </a:xfrm>
        </p:grpSpPr>
        <p:sp>
          <p:nvSpPr>
            <p:cNvPr id="2386" name="Google Shape;2386;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87" name="Google Shape;2387;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8" name="Google Shape;2388;p12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9" name="Google Shape;2389;p12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126"/>
          <p:cNvGrpSpPr/>
          <p:nvPr/>
        </p:nvGrpSpPr>
        <p:grpSpPr>
          <a:xfrm>
            <a:off x="457352" y="1258913"/>
            <a:ext cx="602564" cy="377174"/>
            <a:chOff x="457200" y="1466425"/>
            <a:chExt cx="776900" cy="486300"/>
          </a:xfrm>
        </p:grpSpPr>
        <p:sp>
          <p:nvSpPr>
            <p:cNvPr id="2391" name="Google Shape;2391;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2" name="Google Shape;2392;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12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4" name="Google Shape;2394;p12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126"/>
          <p:cNvGrpSpPr/>
          <p:nvPr/>
        </p:nvGrpSpPr>
        <p:grpSpPr>
          <a:xfrm>
            <a:off x="457240" y="1697017"/>
            <a:ext cx="602564" cy="377174"/>
            <a:chOff x="457200" y="1466425"/>
            <a:chExt cx="776900" cy="486300"/>
          </a:xfrm>
        </p:grpSpPr>
        <p:sp>
          <p:nvSpPr>
            <p:cNvPr id="2396" name="Google Shape;2396;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397" name="Google Shape;2397;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8" name="Google Shape;2398;p12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399"/>
        <p:cNvGrpSpPr/>
        <p:nvPr/>
      </p:nvGrpSpPr>
      <p:grpSpPr>
        <a:xfrm>
          <a:off x="0" y="0"/>
          <a:ext cx="0" cy="0"/>
          <a:chOff x="0" y="0"/>
          <a:chExt cx="0" cy="0"/>
        </a:xfrm>
      </p:grpSpPr>
      <p:sp>
        <p:nvSpPr>
          <p:cNvPr id="2400" name="Google Shape;2400;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1" name="Google Shape;2401;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2" name="Google Shape;2402;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3" name="Google Shape;2403;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04" name="Google Shape;2404;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05" name="Google Shape;2405;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6" name="Google Shape;2406;p12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7" name="Google Shape;2407;p127"/>
          <p:cNvGrpSpPr/>
          <p:nvPr/>
        </p:nvGrpSpPr>
        <p:grpSpPr>
          <a:xfrm>
            <a:off x="457427" y="3873038"/>
            <a:ext cx="602564" cy="377174"/>
            <a:chOff x="457200" y="1466425"/>
            <a:chExt cx="776900" cy="486300"/>
          </a:xfrm>
        </p:grpSpPr>
        <p:sp>
          <p:nvSpPr>
            <p:cNvPr id="2408" name="Google Shape;2408;p12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09" name="Google Shape;2409;p12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0" name="Google Shape;2410;p12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1" name="Google Shape;2411;p12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2" name="Google Shape;2412;p127"/>
          <p:cNvGrpSpPr/>
          <p:nvPr/>
        </p:nvGrpSpPr>
        <p:grpSpPr>
          <a:xfrm>
            <a:off x="457315" y="4311142"/>
            <a:ext cx="602564" cy="377174"/>
            <a:chOff x="457200" y="1466425"/>
            <a:chExt cx="776900" cy="486300"/>
          </a:xfrm>
        </p:grpSpPr>
        <p:sp>
          <p:nvSpPr>
            <p:cNvPr id="2413" name="Google Shape;2413;p12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4" name="Google Shape;2414;p12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5" name="Google Shape;2415;p12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6" name="Google Shape;2416;p12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7" name="Google Shape;2417;p127"/>
          <p:cNvGrpSpPr/>
          <p:nvPr/>
        </p:nvGrpSpPr>
        <p:grpSpPr>
          <a:xfrm>
            <a:off x="457377" y="2996663"/>
            <a:ext cx="602564" cy="377174"/>
            <a:chOff x="457200" y="1466425"/>
            <a:chExt cx="776900" cy="486300"/>
          </a:xfrm>
        </p:grpSpPr>
        <p:sp>
          <p:nvSpPr>
            <p:cNvPr id="2418" name="Google Shape;2418;p12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19" name="Google Shape;2419;p12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0" name="Google Shape;2420;p12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1" name="Google Shape;2421;p12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127"/>
          <p:cNvGrpSpPr/>
          <p:nvPr/>
        </p:nvGrpSpPr>
        <p:grpSpPr>
          <a:xfrm>
            <a:off x="457265" y="3434767"/>
            <a:ext cx="602564" cy="377174"/>
            <a:chOff x="457200" y="1466425"/>
            <a:chExt cx="776900" cy="486300"/>
          </a:xfrm>
        </p:grpSpPr>
        <p:sp>
          <p:nvSpPr>
            <p:cNvPr id="2423" name="Google Shape;2423;p12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4" name="Google Shape;2424;p12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5" name="Google Shape;2425;p12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6" name="Google Shape;2426;p12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7" name="Google Shape;2427;p127"/>
          <p:cNvGrpSpPr/>
          <p:nvPr/>
        </p:nvGrpSpPr>
        <p:grpSpPr>
          <a:xfrm>
            <a:off x="457402" y="2135288"/>
            <a:ext cx="602564" cy="377174"/>
            <a:chOff x="457200" y="1466425"/>
            <a:chExt cx="776900" cy="486300"/>
          </a:xfrm>
        </p:grpSpPr>
        <p:sp>
          <p:nvSpPr>
            <p:cNvPr id="2428" name="Google Shape;2428;p12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29" name="Google Shape;2429;p12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0" name="Google Shape;2430;p12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1" name="Google Shape;2431;p12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127"/>
          <p:cNvGrpSpPr/>
          <p:nvPr/>
        </p:nvGrpSpPr>
        <p:grpSpPr>
          <a:xfrm>
            <a:off x="457290" y="2573392"/>
            <a:ext cx="602564" cy="377174"/>
            <a:chOff x="457200" y="1466425"/>
            <a:chExt cx="776900" cy="486300"/>
          </a:xfrm>
        </p:grpSpPr>
        <p:sp>
          <p:nvSpPr>
            <p:cNvPr id="2433" name="Google Shape;2433;p12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4" name="Google Shape;2434;p12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5" name="Google Shape;2435;p12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6" name="Google Shape;2436;p12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7" name="Google Shape;2437;p127"/>
          <p:cNvGrpSpPr/>
          <p:nvPr/>
        </p:nvGrpSpPr>
        <p:grpSpPr>
          <a:xfrm>
            <a:off x="457352" y="1258913"/>
            <a:ext cx="602564" cy="377174"/>
            <a:chOff x="457200" y="1466425"/>
            <a:chExt cx="776900" cy="486300"/>
          </a:xfrm>
        </p:grpSpPr>
        <p:sp>
          <p:nvSpPr>
            <p:cNvPr id="2438" name="Google Shape;2438;p12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39" name="Google Shape;2439;p12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2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1" name="Google Shape;2441;p12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127"/>
          <p:cNvGrpSpPr/>
          <p:nvPr/>
        </p:nvGrpSpPr>
        <p:grpSpPr>
          <a:xfrm>
            <a:off x="457240" y="1697017"/>
            <a:ext cx="602564" cy="377174"/>
            <a:chOff x="457200" y="1466425"/>
            <a:chExt cx="776900" cy="486300"/>
          </a:xfrm>
        </p:grpSpPr>
        <p:sp>
          <p:nvSpPr>
            <p:cNvPr id="2443" name="Google Shape;2443;p12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4" name="Google Shape;2444;p12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5" name="Google Shape;2445;p12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46"/>
        <p:cNvGrpSpPr/>
        <p:nvPr/>
      </p:nvGrpSpPr>
      <p:grpSpPr>
        <a:xfrm>
          <a:off x="0" y="0"/>
          <a:ext cx="0" cy="0"/>
          <a:chOff x="0" y="0"/>
          <a:chExt cx="0" cy="0"/>
        </a:xfrm>
      </p:grpSpPr>
      <p:sp>
        <p:nvSpPr>
          <p:cNvPr id="2447" name="Google Shape;2447;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8" name="Google Shape;2448;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49" name="Google Shape;2449;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0" name="Google Shape;2450;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1" name="Google Shape;2451;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2" name="Google Shape;2452;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3" name="Google Shape;2453;p128"/>
          <p:cNvGrpSpPr/>
          <p:nvPr/>
        </p:nvGrpSpPr>
        <p:grpSpPr>
          <a:xfrm>
            <a:off x="457181" y="1345103"/>
            <a:ext cx="533372" cy="533480"/>
            <a:chOff x="457200" y="1378813"/>
            <a:chExt cx="695400" cy="695450"/>
          </a:xfrm>
        </p:grpSpPr>
        <p:sp>
          <p:nvSpPr>
            <p:cNvPr id="2454" name="Google Shape;2454;p12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5" name="Google Shape;2455;p12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6" name="Google Shape;2456;p12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2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8" name="Google Shape;2458;p128"/>
          <p:cNvGrpSpPr/>
          <p:nvPr/>
        </p:nvGrpSpPr>
        <p:grpSpPr>
          <a:xfrm>
            <a:off x="3228956" y="1345103"/>
            <a:ext cx="533372" cy="533480"/>
            <a:chOff x="457200" y="1378813"/>
            <a:chExt cx="695400" cy="695450"/>
          </a:xfrm>
        </p:grpSpPr>
        <p:sp>
          <p:nvSpPr>
            <p:cNvPr id="2459" name="Google Shape;2459;p12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0" name="Google Shape;2460;p12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1" name="Google Shape;2461;p12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28"/>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3" name="Google Shape;2463;p128"/>
          <p:cNvGrpSpPr/>
          <p:nvPr/>
        </p:nvGrpSpPr>
        <p:grpSpPr>
          <a:xfrm>
            <a:off x="6134081" y="1345853"/>
            <a:ext cx="533372" cy="533480"/>
            <a:chOff x="457200" y="1378813"/>
            <a:chExt cx="695400" cy="695450"/>
          </a:xfrm>
        </p:grpSpPr>
        <p:sp>
          <p:nvSpPr>
            <p:cNvPr id="2464" name="Google Shape;2464;p12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5" name="Google Shape;2465;p12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2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2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68"/>
        <p:cNvGrpSpPr/>
        <p:nvPr/>
      </p:nvGrpSpPr>
      <p:grpSpPr>
        <a:xfrm>
          <a:off x="0" y="0"/>
          <a:ext cx="0" cy="0"/>
          <a:chOff x="0" y="0"/>
          <a:chExt cx="0" cy="0"/>
        </a:xfrm>
      </p:grpSpPr>
      <p:pic>
        <p:nvPicPr>
          <p:cNvPr id="2469" name="Google Shape;2469;p12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0" name="Google Shape;2470;p12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2" name="Google Shape;2472;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3" name="Google Shape;2473;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74" name="Google Shape;2474;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75" name="Google Shape;2475;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6" name="Google Shape;2476;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77" name="Google Shape;2477;p129"/>
          <p:cNvGrpSpPr/>
          <p:nvPr/>
        </p:nvGrpSpPr>
        <p:grpSpPr>
          <a:xfrm>
            <a:off x="457206" y="1421303"/>
            <a:ext cx="533372" cy="533480"/>
            <a:chOff x="457200" y="1378813"/>
            <a:chExt cx="695400" cy="695450"/>
          </a:xfrm>
        </p:grpSpPr>
        <p:sp>
          <p:nvSpPr>
            <p:cNvPr id="2478" name="Google Shape;2478;p12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79" name="Google Shape;2479;p12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0" name="Google Shape;2480;p12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1" name="Google Shape;2481;p12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2" name="Google Shape;2482;p12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3" name="Google Shape;2483;p129"/>
          <p:cNvGrpSpPr/>
          <p:nvPr/>
        </p:nvGrpSpPr>
        <p:grpSpPr>
          <a:xfrm>
            <a:off x="4936306" y="1423553"/>
            <a:ext cx="533372" cy="533480"/>
            <a:chOff x="457200" y="1378813"/>
            <a:chExt cx="695400" cy="695450"/>
          </a:xfrm>
        </p:grpSpPr>
        <p:sp>
          <p:nvSpPr>
            <p:cNvPr id="2484" name="Google Shape;2484;p12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5" name="Google Shape;2485;p12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12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7" name="Google Shape;2487;p12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88"/>
        <p:cNvGrpSpPr/>
        <p:nvPr/>
      </p:nvGrpSpPr>
      <p:grpSpPr>
        <a:xfrm>
          <a:off x="0" y="0"/>
          <a:ext cx="0" cy="0"/>
          <a:chOff x="0" y="0"/>
          <a:chExt cx="0" cy="0"/>
        </a:xfrm>
      </p:grpSpPr>
      <p:sp>
        <p:nvSpPr>
          <p:cNvPr id="2489" name="Google Shape;2489;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0" name="Google Shape;2490;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1" name="Google Shape;2491;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2" name="Google Shape;2492;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3" name="Google Shape;2493;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94" name="Google Shape;2494;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5" name="Google Shape;2495;p13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96" name="Google Shape;2496;p13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1" name="Google Shape;2501;p13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2" name="Google Shape;2502;p13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07" name="Google Shape;2507;p13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08" name="Google Shape;2508;p13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1" name="Google Shape;2511;p13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2" name="Google Shape;2512;p13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3" name="Google Shape;2513;p13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4" name="Google Shape;2514;p13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15"/>
        <p:cNvGrpSpPr/>
        <p:nvPr/>
      </p:nvGrpSpPr>
      <p:grpSpPr>
        <a:xfrm>
          <a:off x="0" y="0"/>
          <a:ext cx="0" cy="0"/>
          <a:chOff x="0" y="0"/>
          <a:chExt cx="0" cy="0"/>
        </a:xfrm>
      </p:grpSpPr>
      <p:sp>
        <p:nvSpPr>
          <p:cNvPr id="2516" name="Google Shape;2516;p1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8" name="Google Shape;2518;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19" name="Google Shape;2519;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0" name="Google Shape;2520;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1" name="Google Shape;2521;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2" name="Google Shape;2522;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3" name="Google Shape;2523;p1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4" name="Google Shape;2524;p1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8" name="Google Shape;2528;p1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9" name="Google Shape;2529;p1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0" name="Google Shape;2530;p13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1" name="Google Shape;2531;p13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2" name="Google Shape;2532;p13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3" name="Google Shape;2533;p13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34"/>
        <p:cNvGrpSpPr/>
        <p:nvPr/>
      </p:nvGrpSpPr>
      <p:grpSpPr>
        <a:xfrm>
          <a:off x="0" y="0"/>
          <a:ext cx="0" cy="0"/>
          <a:chOff x="0" y="0"/>
          <a:chExt cx="0" cy="0"/>
        </a:xfrm>
      </p:grpSpPr>
      <p:sp>
        <p:nvSpPr>
          <p:cNvPr id="2535" name="Google Shape;2535;p1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7" name="Google Shape;2537;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8" name="Google Shape;2538;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39" name="Google Shape;2539;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0" name="Google Shape;2540;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1" name="Google Shape;2541;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2" name="Google Shape;2542;p1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3" name="Google Shape;2543;p1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7" name="Google Shape;2547;p1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8" name="Google Shape;2548;p1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49" name="Google Shape;2549;p13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0" name="Google Shape;2550;p13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1" name="Google Shape;2551;p13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2" name="Google Shape;2552;p13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3"/>
        <p:cNvGrpSpPr/>
        <p:nvPr/>
      </p:nvGrpSpPr>
      <p:grpSpPr>
        <a:xfrm>
          <a:off x="0" y="0"/>
          <a:ext cx="0" cy="0"/>
          <a:chOff x="0" y="0"/>
          <a:chExt cx="0" cy="0"/>
        </a:xfrm>
      </p:grpSpPr>
      <p:sp>
        <p:nvSpPr>
          <p:cNvPr id="2554" name="Google Shape;2554;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6" name="Google Shape;2556;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57" name="Google Shape;2557;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58" name="Google Shape;2558;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9" name="Google Shape;2559;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0" name="Google Shape;2560;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1" name="Google Shape;2561;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2" name="Google Shape;2562;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6" name="Google Shape;2566;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7" name="Google Shape;2567;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68" name="Google Shape;2568;p13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69" name="Google Shape;2569;p13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0" name="Google Shape;2570;p13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1" name="Google Shape;2571;p13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2"/>
        <p:cNvGrpSpPr/>
        <p:nvPr/>
      </p:nvGrpSpPr>
      <p:grpSpPr>
        <a:xfrm>
          <a:off x="0" y="0"/>
          <a:ext cx="0" cy="0"/>
          <a:chOff x="0" y="0"/>
          <a:chExt cx="0" cy="0"/>
        </a:xfrm>
      </p:grpSpPr>
      <p:sp>
        <p:nvSpPr>
          <p:cNvPr id="2573" name="Google Shape;2573;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5" name="Google Shape;2575;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76" name="Google Shape;2576;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77" name="Google Shape;2577;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78" name="Google Shape;2578;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9" name="Google Shape;2579;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0" name="Google Shape;2580;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1" name="Google Shape;2581;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5" name="Google Shape;2585;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6" name="Google Shape;2586;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87" name="Google Shape;2587;p13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88" name="Google Shape;2588;p13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89" name="Google Shape;2589;p13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0" name="Google Shape;2590;p13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1"/>
        <p:cNvGrpSpPr/>
        <p:nvPr/>
      </p:nvGrpSpPr>
      <p:grpSpPr>
        <a:xfrm>
          <a:off x="0" y="0"/>
          <a:ext cx="0" cy="0"/>
          <a:chOff x="0" y="0"/>
          <a:chExt cx="0" cy="0"/>
        </a:xfrm>
      </p:grpSpPr>
      <p:sp>
        <p:nvSpPr>
          <p:cNvPr id="2592" name="Google Shape;2592;p1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4" name="Google Shape;2594;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5" name="Google Shape;2595;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96" name="Google Shape;2596;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97" name="Google Shape;2597;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98" name="Google Shape;2598;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9" name="Google Shape;2599;p1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0" name="Google Shape;2600;p1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4" name="Google Shape;2604;p1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5" name="Google Shape;2605;p1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6" name="Google Shape;2606;p1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08" name="Google Shape;2608;p13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09" name="Google Shape;2609;p13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0" name="Google Shape;2610;p13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1" name="Google Shape;2611;p13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2" name="Google Shape;2612;p13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3"/>
        <p:cNvGrpSpPr/>
        <p:nvPr/>
      </p:nvGrpSpPr>
      <p:grpSpPr>
        <a:xfrm>
          <a:off x="0" y="0"/>
          <a:ext cx="0" cy="0"/>
          <a:chOff x="0" y="0"/>
          <a:chExt cx="0" cy="0"/>
        </a:xfrm>
      </p:grpSpPr>
      <p:sp>
        <p:nvSpPr>
          <p:cNvPr id="2614" name="Google Shape;2614;p1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6" name="Google Shape;2616;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17" name="Google Shape;2617;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18" name="Google Shape;2618;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19" name="Google Shape;2619;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0" name="Google Shape;2620;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1" name="Google Shape;2621;p1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2" name="Google Shape;2622;p1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6" name="Google Shape;2626;p1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7" name="Google Shape;2627;p1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8" name="Google Shape;2628;p1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0" name="Google Shape;2630;p13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1" name="Google Shape;2631;p13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2" name="Google Shape;2632;p13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3" name="Google Shape;2633;p13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34" name="Google Shape;2634;p13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35"/>
        <p:cNvGrpSpPr/>
        <p:nvPr/>
      </p:nvGrpSpPr>
      <p:grpSpPr>
        <a:xfrm>
          <a:off x="0" y="0"/>
          <a:ext cx="0" cy="0"/>
          <a:chOff x="0" y="0"/>
          <a:chExt cx="0" cy="0"/>
        </a:xfrm>
      </p:grpSpPr>
      <p:sp>
        <p:nvSpPr>
          <p:cNvPr id="2636" name="Google Shape;2636;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8" name="Google Shape;2638;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39" name="Google Shape;2639;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0" name="Google Shape;2640;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1" name="Google Shape;2641;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2" name="Google Shape;2642;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3" name="Google Shape;2643;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4" name="Google Shape;2644;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8" name="Google Shape;2648;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9" name="Google Shape;2649;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0" name="Google Shape;2650;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2" name="Google Shape;2652;p13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3" name="Google Shape;2653;p13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54" name="Google Shape;2654;p13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55" name="Google Shape;2655;p13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56" name="Google Shape;2656;p13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57"/>
        <p:cNvGrpSpPr/>
        <p:nvPr/>
      </p:nvGrpSpPr>
      <p:grpSpPr>
        <a:xfrm>
          <a:off x="0" y="0"/>
          <a:ext cx="0" cy="0"/>
          <a:chOff x="0" y="0"/>
          <a:chExt cx="0" cy="0"/>
        </a:xfrm>
      </p:grpSpPr>
      <p:sp>
        <p:nvSpPr>
          <p:cNvPr id="2658" name="Google Shape;2658;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0" name="Google Shape;2660;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1" name="Google Shape;2661;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2" name="Google Shape;2662;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3" name="Google Shape;2663;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4" name="Google Shape;2664;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5" name="Google Shape;2665;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6" name="Google Shape;2666;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0" name="Google Shape;2670;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1" name="Google Shape;2671;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2" name="Google Shape;2672;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74" name="Google Shape;2674;p13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75" name="Google Shape;2675;p13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76" name="Google Shape;2676;p13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77" name="Google Shape;2677;p13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78" name="Google Shape;2678;p13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79"/>
        <p:cNvGrpSpPr/>
        <p:nvPr/>
      </p:nvGrpSpPr>
      <p:grpSpPr>
        <a:xfrm>
          <a:off x="0" y="0"/>
          <a:ext cx="0" cy="0"/>
          <a:chOff x="0" y="0"/>
          <a:chExt cx="0" cy="0"/>
        </a:xfrm>
      </p:grpSpPr>
      <p:sp>
        <p:nvSpPr>
          <p:cNvPr id="2680" name="Google Shape;2680;p1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2" name="Google Shape;2682;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3" name="Google Shape;2683;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84" name="Google Shape;2684;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85" name="Google Shape;2685;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6" name="Google Shape;2686;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7" name="Google Shape;2687;p1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8" name="Google Shape;2688;p1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4" name="Google Shape;2694;p1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5" name="Google Shape;2695;p1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6" name="Google Shape;2696;p1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7" name="Google Shape;2697;p1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98" name="Google Shape;2698;p13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699" name="Google Shape;2699;p13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0" name="Google Shape;2700;p13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1" name="Google Shape;2701;p13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2" name="Google Shape;2702;p13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3" name="Google Shape;2703;p13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04"/>
        <p:cNvGrpSpPr/>
        <p:nvPr/>
      </p:nvGrpSpPr>
      <p:grpSpPr>
        <a:xfrm>
          <a:off x="0" y="0"/>
          <a:ext cx="0" cy="0"/>
          <a:chOff x="0" y="0"/>
          <a:chExt cx="0" cy="0"/>
        </a:xfrm>
      </p:grpSpPr>
      <p:sp>
        <p:nvSpPr>
          <p:cNvPr id="2705" name="Google Shape;2705;p1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7" name="Google Shape;2707;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08" name="Google Shape;2708;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09" name="Google Shape;2709;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0" name="Google Shape;2710;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1" name="Google Shape;2711;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2" name="Google Shape;2712;p1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3" name="Google Shape;2713;p1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9" name="Google Shape;2719;p1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0" name="Google Shape;2720;p1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1" name="Google Shape;2721;p1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2" name="Google Shape;2722;p1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3" name="Google Shape;2723;p14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24" name="Google Shape;2724;p14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25" name="Google Shape;2725;p14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26" name="Google Shape;2726;p14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27" name="Google Shape;2727;p14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28" name="Google Shape;2728;p14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29"/>
        <p:cNvGrpSpPr/>
        <p:nvPr/>
      </p:nvGrpSpPr>
      <p:grpSpPr>
        <a:xfrm>
          <a:off x="0" y="0"/>
          <a:ext cx="0" cy="0"/>
          <a:chOff x="0" y="0"/>
          <a:chExt cx="0" cy="0"/>
        </a:xfrm>
      </p:grpSpPr>
      <p:sp>
        <p:nvSpPr>
          <p:cNvPr id="2730" name="Google Shape;2730;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2" name="Google Shape;2732;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3" name="Google Shape;2733;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4" name="Google Shape;2734;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35" name="Google Shape;2735;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36" name="Google Shape;2736;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7" name="Google Shape;2737;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8" name="Google Shape;2738;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4" name="Google Shape;2744;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5" name="Google Shape;2745;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6" name="Google Shape;2746;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7" name="Google Shape;2747;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48" name="Google Shape;2748;p14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49" name="Google Shape;2749;p14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0" name="Google Shape;2750;p14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1" name="Google Shape;2751;p14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2" name="Google Shape;2752;p14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3" name="Google Shape;2753;p14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54"/>
        <p:cNvGrpSpPr/>
        <p:nvPr/>
      </p:nvGrpSpPr>
      <p:grpSpPr>
        <a:xfrm>
          <a:off x="0" y="0"/>
          <a:ext cx="0" cy="0"/>
          <a:chOff x="0" y="0"/>
          <a:chExt cx="0" cy="0"/>
        </a:xfrm>
      </p:grpSpPr>
      <p:sp>
        <p:nvSpPr>
          <p:cNvPr id="2755" name="Google Shape;2755;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7" name="Google Shape;2757;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58" name="Google Shape;2758;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59" name="Google Shape;2759;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0" name="Google Shape;2760;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1" name="Google Shape;2761;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2" name="Google Shape;2762;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3" name="Google Shape;2763;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9" name="Google Shape;2769;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0" name="Google Shape;2770;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1" name="Google Shape;2771;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2" name="Google Shape;2772;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3" name="Google Shape;2773;p14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74" name="Google Shape;2774;p14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75" name="Google Shape;2775;p14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76" name="Google Shape;2776;p14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77" name="Google Shape;2777;p14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78" name="Google Shape;2778;p14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79"/>
        <p:cNvGrpSpPr/>
        <p:nvPr/>
      </p:nvGrpSpPr>
      <p:grpSpPr>
        <a:xfrm>
          <a:off x="0" y="0"/>
          <a:ext cx="0" cy="0"/>
          <a:chOff x="0" y="0"/>
          <a:chExt cx="0" cy="0"/>
        </a:xfrm>
      </p:grpSpPr>
      <p:sp>
        <p:nvSpPr>
          <p:cNvPr id="2780" name="Google Shape;2780;p1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2" name="Google Shape;2782;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3" name="Google Shape;2783;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4" name="Google Shape;2784;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85" name="Google Shape;2785;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86" name="Google Shape;2786;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7" name="Google Shape;2787;p1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8" name="Google Shape;2788;p1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0" name="Google Shape;2790;p1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2" name="Google Shape;2792;p1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4" name="Google Shape;2794;p1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6" name="Google Shape;2796;p1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8" name="Google Shape;2798;p1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0" name="Google Shape;2800;p14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1" name="Google Shape;2801;p14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2" name="Google Shape;2802;p14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3" name="Google Shape;2803;p14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04" name="Google Shape;2804;p14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05" name="Google Shape;2805;p14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06" name="Google Shape;2806;p14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07"/>
        <p:cNvGrpSpPr/>
        <p:nvPr/>
      </p:nvGrpSpPr>
      <p:grpSpPr>
        <a:xfrm>
          <a:off x="0" y="0"/>
          <a:ext cx="0" cy="0"/>
          <a:chOff x="0" y="0"/>
          <a:chExt cx="0" cy="0"/>
        </a:xfrm>
      </p:grpSpPr>
      <p:sp>
        <p:nvSpPr>
          <p:cNvPr id="2808" name="Google Shape;2808;p1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0" name="Google Shape;2810;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1" name="Google Shape;2811;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2" name="Google Shape;2812;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3" name="Google Shape;2813;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4" name="Google Shape;2814;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5" name="Google Shape;2815;p1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6" name="Google Shape;2816;p1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8" name="Google Shape;2818;p1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0" name="Google Shape;2820;p1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2" name="Google Shape;2822;p1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4" name="Google Shape;2824;p1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6" name="Google Shape;2826;p1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28" name="Google Shape;2828;p14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29" name="Google Shape;2829;p14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0" name="Google Shape;2830;p14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1" name="Google Shape;2831;p14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2" name="Google Shape;2832;p14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3" name="Google Shape;2833;p14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34" name="Google Shape;2834;p14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35"/>
        <p:cNvGrpSpPr/>
        <p:nvPr/>
      </p:nvGrpSpPr>
      <p:grpSpPr>
        <a:xfrm>
          <a:off x="0" y="0"/>
          <a:ext cx="0" cy="0"/>
          <a:chOff x="0" y="0"/>
          <a:chExt cx="0" cy="0"/>
        </a:xfrm>
      </p:grpSpPr>
      <p:sp>
        <p:nvSpPr>
          <p:cNvPr id="2836" name="Google Shape;2836;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8" name="Google Shape;2838;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39" name="Google Shape;2839;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0" name="Google Shape;2840;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1" name="Google Shape;2841;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2" name="Google Shape;2842;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3" name="Google Shape;2843;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4" name="Google Shape;2844;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6" name="Google Shape;2846;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8" name="Google Shape;2848;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0" name="Google Shape;2850;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2" name="Google Shape;2852;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4" name="Google Shape;2854;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56" name="Google Shape;2856;p14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57" name="Google Shape;2857;p14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58" name="Google Shape;2858;p14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59" name="Google Shape;2859;p14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0" name="Google Shape;2860;p14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1" name="Google Shape;2861;p14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2" name="Google Shape;2862;p14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3"/>
        <p:cNvGrpSpPr/>
        <p:nvPr/>
      </p:nvGrpSpPr>
      <p:grpSpPr>
        <a:xfrm>
          <a:off x="0" y="0"/>
          <a:ext cx="0" cy="0"/>
          <a:chOff x="0" y="0"/>
          <a:chExt cx="0" cy="0"/>
        </a:xfrm>
      </p:grpSpPr>
      <p:sp>
        <p:nvSpPr>
          <p:cNvPr id="2864" name="Google Shape;2864;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6" name="Google Shape;2866;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67" name="Google Shape;2867;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68" name="Google Shape;2868;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69" name="Google Shape;2869;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0" name="Google Shape;2870;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1" name="Google Shape;2871;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2" name="Google Shape;2872;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4" name="Google Shape;2874;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6" name="Google Shape;2876;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8" name="Google Shape;2878;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0" name="Google Shape;2880;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2" name="Google Shape;2882;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4" name="Google Shape;2884;p14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85" name="Google Shape;2885;p14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86" name="Google Shape;2886;p14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87" name="Google Shape;2887;p14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88" name="Google Shape;2888;p14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89" name="Google Shape;2889;p14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0" name="Google Shape;2890;p14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1"/>
        <p:cNvGrpSpPr/>
        <p:nvPr/>
      </p:nvGrpSpPr>
      <p:grpSpPr>
        <a:xfrm>
          <a:off x="0" y="0"/>
          <a:ext cx="0" cy="0"/>
          <a:chOff x="0" y="0"/>
          <a:chExt cx="0" cy="0"/>
        </a:xfrm>
      </p:grpSpPr>
      <p:sp>
        <p:nvSpPr>
          <p:cNvPr id="2892" name="Google Shape;2892;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3" name="Google Shape;2893;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4" name="Google Shape;2894;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5" name="Google Shape;2895;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96" name="Google Shape;2896;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97" name="Google Shape;2897;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8" name="Google Shape;2898;p1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0" name="Google Shape;2900;p1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2" name="Google Shape;2902;p1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4" name="Google Shape;2904;p1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6" name="Google Shape;2906;p1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8" name="Google Shape;2908;p1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0" name="Google Shape;2910;p1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2" name="Google Shape;2912;p1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14" name="Google Shape;2914;p14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15" name="Google Shape;2915;p14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16" name="Google Shape;2916;p14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17" name="Google Shape;2917;p14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18" name="Google Shape;2918;p14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19" name="Google Shape;2919;p14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0" name="Google Shape;2920;p14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1" name="Google Shape;2921;p14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2"/>
        <p:cNvGrpSpPr/>
        <p:nvPr/>
      </p:nvGrpSpPr>
      <p:grpSpPr>
        <a:xfrm>
          <a:off x="0" y="0"/>
          <a:ext cx="0" cy="0"/>
          <a:chOff x="0" y="0"/>
          <a:chExt cx="0" cy="0"/>
        </a:xfrm>
      </p:grpSpPr>
      <p:sp>
        <p:nvSpPr>
          <p:cNvPr id="2923" name="Google Shape;2923;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4" name="Google Shape;2924;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5" name="Google Shape;2925;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6" name="Google Shape;2926;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7" name="Google Shape;2927;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28" name="Google Shape;2928;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9" name="Google Shape;2929;p1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1" name="Google Shape;2931;p1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3" name="Google Shape;2933;p1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5" name="Google Shape;2935;p1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7" name="Google Shape;2937;p1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9" name="Google Shape;2939;p1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1" name="Google Shape;2941;p1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3" name="Google Shape;2943;p1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45" name="Google Shape;2945;p14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46" name="Google Shape;2946;p14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47" name="Google Shape;2947;p14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48" name="Google Shape;2948;p14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49" name="Google Shape;2949;p14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0" name="Google Shape;2950;p14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1" name="Google Shape;2951;p14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2" name="Google Shape;2952;p14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3"/>
        <p:cNvGrpSpPr/>
        <p:nvPr/>
      </p:nvGrpSpPr>
      <p:grpSpPr>
        <a:xfrm>
          <a:off x="0" y="0"/>
          <a:ext cx="0" cy="0"/>
          <a:chOff x="0" y="0"/>
          <a:chExt cx="0" cy="0"/>
        </a:xfrm>
      </p:grpSpPr>
      <p:sp>
        <p:nvSpPr>
          <p:cNvPr id="2954" name="Google Shape;2954;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5" name="Google Shape;2955;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56" name="Google Shape;2956;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57" name="Google Shape;2957;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58" name="Google Shape;2958;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59" name="Google Shape;2959;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0" name="Google Shape;2960;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2" name="Google Shape;2962;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4" name="Google Shape;2964;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6" name="Google Shape;2966;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8" name="Google Shape;2968;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2" name="Google Shape;2972;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4" name="Google Shape;2974;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76" name="Google Shape;2976;p14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77" name="Google Shape;2977;p14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78" name="Google Shape;2978;p14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79" name="Google Shape;2979;p14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0" name="Google Shape;2980;p14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1" name="Google Shape;2981;p14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2" name="Google Shape;2982;p14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3" name="Google Shape;2983;p14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84"/>
        <p:cNvGrpSpPr/>
        <p:nvPr/>
      </p:nvGrpSpPr>
      <p:grpSpPr>
        <a:xfrm>
          <a:off x="0" y="0"/>
          <a:ext cx="0" cy="0"/>
          <a:chOff x="0" y="0"/>
          <a:chExt cx="0" cy="0"/>
        </a:xfrm>
      </p:grpSpPr>
      <p:sp>
        <p:nvSpPr>
          <p:cNvPr id="2985" name="Google Shape;2985;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6" name="Google Shape;2986;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87" name="Google Shape;2987;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88" name="Google Shape;2988;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89" name="Google Shape;2989;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0" name="Google Shape;2990;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1" name="Google Shape;2991;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3" name="Google Shape;2993;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5" name="Google Shape;2995;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7" name="Google Shape;2997;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9" name="Google Shape;2999;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3" name="Google Shape;3003;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5" name="Google Shape;3005;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07" name="Google Shape;3007;p15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08" name="Google Shape;3008;p15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09" name="Google Shape;3009;p15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0" name="Google Shape;3010;p15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1" name="Google Shape;3011;p15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2" name="Google Shape;3012;p15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3" name="Google Shape;3013;p15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14" name="Google Shape;3014;p15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15"/>
        <p:cNvGrpSpPr/>
        <p:nvPr/>
      </p:nvGrpSpPr>
      <p:grpSpPr>
        <a:xfrm>
          <a:off x="0" y="0"/>
          <a:ext cx="0" cy="0"/>
          <a:chOff x="0" y="0"/>
          <a:chExt cx="0" cy="0"/>
        </a:xfrm>
      </p:grpSpPr>
      <p:pic>
        <p:nvPicPr>
          <p:cNvPr id="3016" name="Google Shape;3016;p15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17" name="Google Shape;3017;p15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8" name="Google Shape;3018;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19" name="Google Shape;3019;p1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0" name="Google Shape;3020;p15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1" name="Google Shape;3021;p15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2" name="Google Shape;3022;p15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23"/>
        <p:cNvGrpSpPr/>
        <p:nvPr/>
      </p:nvGrpSpPr>
      <p:grpSpPr>
        <a:xfrm>
          <a:off x="0" y="0"/>
          <a:ext cx="0" cy="0"/>
          <a:chOff x="0" y="0"/>
          <a:chExt cx="0" cy="0"/>
        </a:xfrm>
      </p:grpSpPr>
      <p:pic>
        <p:nvPicPr>
          <p:cNvPr id="3024" name="Google Shape;3024;p1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25" name="Google Shape;3025;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6" name="Google Shape;3026;p15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7" name="Google Shape;3027;p15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28" name="Google Shape;3028;p15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29"/>
        <p:cNvGrpSpPr/>
        <p:nvPr/>
      </p:nvGrpSpPr>
      <p:grpSpPr>
        <a:xfrm>
          <a:off x="0" y="0"/>
          <a:ext cx="0" cy="0"/>
          <a:chOff x="0" y="0"/>
          <a:chExt cx="0" cy="0"/>
        </a:xfrm>
      </p:grpSpPr>
      <p:sp>
        <p:nvSpPr>
          <p:cNvPr id="3030" name="Google Shape;3030;p1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1" name="Google Shape;3031;p153"/>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2" name="Google Shape;3032;p153"/>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3" name="Google Shape;3033;p153"/>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34"/>
        <p:cNvGrpSpPr/>
        <p:nvPr/>
      </p:nvGrpSpPr>
      <p:grpSpPr>
        <a:xfrm>
          <a:off x="0" y="0"/>
          <a:ext cx="0" cy="0"/>
          <a:chOff x="0" y="0"/>
          <a:chExt cx="0" cy="0"/>
        </a:xfrm>
      </p:grpSpPr>
      <p:sp>
        <p:nvSpPr>
          <p:cNvPr id="3035" name="Google Shape;3035;p1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6" name="Google Shape;3036;p154"/>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037" name="Google Shape;3037;p154"/>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8" name="Google Shape;3038;p154"/>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slideLayout" Target="../slideLayouts/slideLayout151.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8" Type="http://schemas.openxmlformats.org/officeDocument/2006/relationships/slideLayout" Target="../slideLayouts/slideLayout109.xml"/><Relationship Id="rId5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29"/>
        <p:cNvGrpSpPr/>
        <p:nvPr/>
      </p:nvGrpSpPr>
      <p:grpSpPr>
        <a:xfrm>
          <a:off x="0" y="0"/>
          <a:ext cx="0" cy="0"/>
          <a:chOff x="0" y="0"/>
          <a:chExt cx="0" cy="0"/>
        </a:xfrm>
      </p:grpSpPr>
      <p:sp>
        <p:nvSpPr>
          <p:cNvPr id="2030" name="Google Shape;2030;p10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 id="2147483798"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8.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08.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3" Type="http://schemas.openxmlformats.org/officeDocument/2006/relationships/hyperlink" Target="https://threatmap.fortiguard.com/" TargetMode="External"/><Relationship Id="rId2" Type="http://schemas.openxmlformats.org/officeDocument/2006/relationships/notesSlide" Target="../notesSlides/notesSlide34.xml"/><Relationship Id="rId1" Type="http://schemas.openxmlformats.org/officeDocument/2006/relationships/slideLayout" Target="../slideLayouts/slideLayout63.xml"/><Relationship Id="rId4" Type="http://schemas.openxmlformats.org/officeDocument/2006/relationships/hyperlink" Target="https://cybermap.kaspersky.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2"/>
        <p:cNvGrpSpPr/>
        <p:nvPr/>
      </p:nvGrpSpPr>
      <p:grpSpPr>
        <a:xfrm>
          <a:off x="0" y="0"/>
          <a:ext cx="0" cy="0"/>
          <a:chOff x="0" y="0"/>
          <a:chExt cx="0" cy="0"/>
        </a:xfrm>
      </p:grpSpPr>
      <p:sp>
        <p:nvSpPr>
          <p:cNvPr id="3043" name="Google Shape;3043;p155"/>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Cybersecurity Day 2</a:t>
            </a:r>
            <a:endParaRPr/>
          </a:p>
        </p:txBody>
      </p:sp>
      <p:sp>
        <p:nvSpPr>
          <p:cNvPr id="3044" name="Google Shape;3044;p155"/>
          <p:cNvSpPr txBox="1">
            <a:spLocks noGrp="1"/>
          </p:cNvSpPr>
          <p:nvPr>
            <p:ph type="title" idx="2"/>
          </p:nvPr>
        </p:nvSpPr>
        <p:spPr>
          <a:xfrm>
            <a:off x="274350" y="18396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Surveying the Cyberspace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131"/>
        <p:cNvGrpSpPr/>
        <p:nvPr/>
      </p:nvGrpSpPr>
      <p:grpSpPr>
        <a:xfrm>
          <a:off x="0" y="0"/>
          <a:ext cx="0" cy="0"/>
          <a:chOff x="0" y="0"/>
          <a:chExt cx="0" cy="0"/>
        </a:xfrm>
      </p:grpSpPr>
      <p:sp>
        <p:nvSpPr>
          <p:cNvPr id="3132" name="Google Shape;3132;p164"/>
          <p:cNvSpPr/>
          <p:nvPr/>
        </p:nvSpPr>
        <p:spPr>
          <a:xfrm>
            <a:off x="6824063" y="1838800"/>
            <a:ext cx="1366500" cy="1874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64"/>
          <p:cNvSpPr/>
          <p:nvPr/>
        </p:nvSpPr>
        <p:spPr>
          <a:xfrm>
            <a:off x="4622463" y="1838813"/>
            <a:ext cx="1366500" cy="1874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64"/>
          <p:cNvSpPr/>
          <p:nvPr/>
        </p:nvSpPr>
        <p:spPr>
          <a:xfrm>
            <a:off x="2489875" y="1837105"/>
            <a:ext cx="1366500" cy="18741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64"/>
          <p:cNvSpPr/>
          <p:nvPr/>
        </p:nvSpPr>
        <p:spPr>
          <a:xfrm>
            <a:off x="191575" y="699100"/>
            <a:ext cx="2010900" cy="40968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137" name="Google Shape;3137;p164"/>
          <p:cNvSpPr txBox="1">
            <a:spLocks noGrp="1"/>
          </p:cNvSpPr>
          <p:nvPr>
            <p:ph type="subTitle" idx="1"/>
          </p:nvPr>
        </p:nvSpPr>
        <p:spPr>
          <a:xfrm>
            <a:off x="2257200" y="825625"/>
            <a:ext cx="6886800" cy="8769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3000">
                <a:highlight>
                  <a:srgbClr val="F1C232"/>
                </a:highlight>
                <a:latin typeface="Roboto Medium"/>
                <a:ea typeface="Roboto Medium"/>
                <a:cs typeface="Roboto Medium"/>
                <a:sym typeface="Roboto Medium"/>
              </a:rPr>
              <a:t>All of them!</a:t>
            </a:r>
            <a:endParaRPr sz="3000">
              <a:highlight>
                <a:srgbClr val="F1C232"/>
              </a:highlight>
              <a:latin typeface="Roboto Medium"/>
              <a:ea typeface="Roboto Medium"/>
              <a:cs typeface="Roboto Medium"/>
              <a:sym typeface="Roboto Medium"/>
            </a:endParaRPr>
          </a:p>
        </p:txBody>
      </p:sp>
      <p:sp>
        <p:nvSpPr>
          <p:cNvPr id="3138" name="Google Shape;3138;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139" name="Google Shape;3139;p164"/>
          <p:cNvPicPr preferRelativeResize="0"/>
          <p:nvPr/>
        </p:nvPicPr>
        <p:blipFill>
          <a:blip r:embed="rId3">
            <a:alphaModFix/>
          </a:blip>
          <a:stretch>
            <a:fillRect/>
          </a:stretch>
        </p:blipFill>
        <p:spPr>
          <a:xfrm>
            <a:off x="401088" y="867400"/>
            <a:ext cx="1072374" cy="677073"/>
          </a:xfrm>
          <a:prstGeom prst="rect">
            <a:avLst/>
          </a:prstGeom>
          <a:noFill/>
          <a:ln>
            <a:noFill/>
          </a:ln>
        </p:spPr>
      </p:pic>
      <p:pic>
        <p:nvPicPr>
          <p:cNvPr id="3140" name="Google Shape;3140;p164"/>
          <p:cNvPicPr preferRelativeResize="0"/>
          <p:nvPr/>
        </p:nvPicPr>
        <p:blipFill>
          <a:blip r:embed="rId4">
            <a:alphaModFix/>
          </a:blip>
          <a:stretch>
            <a:fillRect/>
          </a:stretch>
        </p:blipFill>
        <p:spPr>
          <a:xfrm>
            <a:off x="462943" y="1693712"/>
            <a:ext cx="948664" cy="778609"/>
          </a:xfrm>
          <a:prstGeom prst="rect">
            <a:avLst/>
          </a:prstGeom>
          <a:noFill/>
          <a:ln>
            <a:noFill/>
          </a:ln>
        </p:spPr>
      </p:pic>
      <p:pic>
        <p:nvPicPr>
          <p:cNvPr id="3141" name="Google Shape;3141;p164"/>
          <p:cNvPicPr preferRelativeResize="0"/>
          <p:nvPr/>
        </p:nvPicPr>
        <p:blipFill>
          <a:blip r:embed="rId3">
            <a:alphaModFix/>
          </a:blip>
          <a:stretch>
            <a:fillRect/>
          </a:stretch>
        </p:blipFill>
        <p:spPr>
          <a:xfrm>
            <a:off x="401088" y="3632315"/>
            <a:ext cx="1072374" cy="677073"/>
          </a:xfrm>
          <a:prstGeom prst="rect">
            <a:avLst/>
          </a:prstGeom>
          <a:noFill/>
          <a:ln>
            <a:noFill/>
          </a:ln>
        </p:spPr>
      </p:pic>
      <p:pic>
        <p:nvPicPr>
          <p:cNvPr id="3142" name="Google Shape;3142;p164"/>
          <p:cNvPicPr preferRelativeResize="0"/>
          <p:nvPr/>
        </p:nvPicPr>
        <p:blipFill>
          <a:blip r:embed="rId4">
            <a:alphaModFix/>
          </a:blip>
          <a:stretch>
            <a:fillRect/>
          </a:stretch>
        </p:blipFill>
        <p:spPr>
          <a:xfrm>
            <a:off x="462943" y="2712404"/>
            <a:ext cx="948664" cy="778609"/>
          </a:xfrm>
          <a:prstGeom prst="rect">
            <a:avLst/>
          </a:prstGeom>
          <a:noFill/>
          <a:ln>
            <a:noFill/>
          </a:ln>
        </p:spPr>
      </p:pic>
      <p:sp>
        <p:nvSpPr>
          <p:cNvPr id="3143" name="Google Shape;3143;p164"/>
          <p:cNvSpPr txBox="1"/>
          <p:nvPr/>
        </p:nvSpPr>
        <p:spPr>
          <a:xfrm>
            <a:off x="191563" y="4450713"/>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Users and Admins</a:t>
            </a:r>
            <a:endParaRPr>
              <a:highlight>
                <a:srgbClr val="FFF2CC"/>
              </a:highlight>
              <a:latin typeface="Roboto"/>
              <a:ea typeface="Roboto"/>
              <a:cs typeface="Roboto"/>
              <a:sym typeface="Roboto"/>
            </a:endParaRPr>
          </a:p>
        </p:txBody>
      </p:sp>
      <p:pic>
        <p:nvPicPr>
          <p:cNvPr id="3144" name="Google Shape;3144;p164"/>
          <p:cNvPicPr preferRelativeResize="0"/>
          <p:nvPr/>
        </p:nvPicPr>
        <p:blipFill>
          <a:blip r:embed="rId5">
            <a:alphaModFix/>
          </a:blip>
          <a:stretch>
            <a:fillRect/>
          </a:stretch>
        </p:blipFill>
        <p:spPr>
          <a:xfrm>
            <a:off x="4946825" y="1944075"/>
            <a:ext cx="717775" cy="1255349"/>
          </a:xfrm>
          <a:prstGeom prst="rect">
            <a:avLst/>
          </a:prstGeom>
          <a:noFill/>
          <a:ln>
            <a:noFill/>
          </a:ln>
        </p:spPr>
      </p:pic>
      <p:pic>
        <p:nvPicPr>
          <p:cNvPr id="3145" name="Google Shape;3145;p164"/>
          <p:cNvPicPr preferRelativeResize="0"/>
          <p:nvPr/>
        </p:nvPicPr>
        <p:blipFill>
          <a:blip r:embed="rId6">
            <a:alphaModFix/>
          </a:blip>
          <a:stretch>
            <a:fillRect/>
          </a:stretch>
        </p:blipFill>
        <p:spPr>
          <a:xfrm>
            <a:off x="2651813" y="2066262"/>
            <a:ext cx="1072350" cy="1020676"/>
          </a:xfrm>
          <a:prstGeom prst="rect">
            <a:avLst/>
          </a:prstGeom>
          <a:noFill/>
          <a:ln>
            <a:noFill/>
          </a:ln>
        </p:spPr>
      </p:pic>
      <p:sp>
        <p:nvSpPr>
          <p:cNvPr id="3146" name="Google Shape;3146;p164"/>
          <p:cNvSpPr/>
          <p:nvPr/>
        </p:nvSpPr>
        <p:spPr>
          <a:xfrm>
            <a:off x="2791248" y="2360797"/>
            <a:ext cx="793500" cy="612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3147" name="Google Shape;3147;p164"/>
          <p:cNvSpPr txBox="1"/>
          <p:nvPr/>
        </p:nvSpPr>
        <p:spPr>
          <a:xfrm>
            <a:off x="2341700" y="3248850"/>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Web Login</a:t>
            </a:r>
            <a:endParaRPr>
              <a:highlight>
                <a:srgbClr val="FFF2CC"/>
              </a:highlight>
              <a:latin typeface="Roboto"/>
              <a:ea typeface="Roboto"/>
              <a:cs typeface="Roboto"/>
              <a:sym typeface="Roboto"/>
            </a:endParaRPr>
          </a:p>
        </p:txBody>
      </p:sp>
      <p:sp>
        <p:nvSpPr>
          <p:cNvPr id="3148" name="Google Shape;3148;p164"/>
          <p:cNvSpPr txBox="1"/>
          <p:nvPr/>
        </p:nvSpPr>
        <p:spPr>
          <a:xfrm>
            <a:off x="4441863" y="3248850"/>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Server</a:t>
            </a:r>
            <a:endParaRPr>
              <a:highlight>
                <a:srgbClr val="FFF2CC"/>
              </a:highlight>
              <a:latin typeface="Roboto"/>
              <a:ea typeface="Roboto"/>
              <a:cs typeface="Roboto"/>
              <a:sym typeface="Roboto"/>
            </a:endParaRPr>
          </a:p>
        </p:txBody>
      </p:sp>
      <p:sp>
        <p:nvSpPr>
          <p:cNvPr id="3149" name="Google Shape;3149;p164"/>
          <p:cNvSpPr txBox="1"/>
          <p:nvPr/>
        </p:nvSpPr>
        <p:spPr>
          <a:xfrm>
            <a:off x="6542013" y="3248850"/>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Data</a:t>
            </a:r>
            <a:endParaRPr>
              <a:highlight>
                <a:srgbClr val="FFF2CC"/>
              </a:highlight>
              <a:latin typeface="Roboto"/>
              <a:ea typeface="Roboto"/>
              <a:cs typeface="Roboto"/>
              <a:sym typeface="Roboto"/>
            </a:endParaRPr>
          </a:p>
        </p:txBody>
      </p:sp>
      <p:cxnSp>
        <p:nvCxnSpPr>
          <p:cNvPr id="3150" name="Google Shape;3150;p164"/>
          <p:cNvCxnSpPr>
            <a:stCxn id="3139" idx="3"/>
            <a:endCxn id="3145" idx="1"/>
          </p:cNvCxnSpPr>
          <p:nvPr/>
        </p:nvCxnSpPr>
        <p:spPr>
          <a:xfrm>
            <a:off x="1473462" y="1205936"/>
            <a:ext cx="1178400" cy="1370700"/>
          </a:xfrm>
          <a:prstGeom prst="bentConnector3">
            <a:avLst>
              <a:gd name="adj1" fmla="val 49998"/>
            </a:avLst>
          </a:prstGeom>
          <a:noFill/>
          <a:ln w="19050" cap="flat" cmpd="sng">
            <a:solidFill>
              <a:srgbClr val="000000"/>
            </a:solidFill>
            <a:prstDash val="solid"/>
            <a:round/>
            <a:headEnd type="triangle" w="med" len="med"/>
            <a:tailEnd type="none" w="med" len="med"/>
          </a:ln>
        </p:spPr>
      </p:cxnSp>
      <p:cxnSp>
        <p:nvCxnSpPr>
          <p:cNvPr id="3151" name="Google Shape;3151;p164"/>
          <p:cNvCxnSpPr>
            <a:stCxn id="3141" idx="3"/>
            <a:endCxn id="3145" idx="1"/>
          </p:cNvCxnSpPr>
          <p:nvPr/>
        </p:nvCxnSpPr>
        <p:spPr>
          <a:xfrm rot="10800000" flipH="1">
            <a:off x="1473462" y="2576451"/>
            <a:ext cx="1178400" cy="1394400"/>
          </a:xfrm>
          <a:prstGeom prst="bentConnector3">
            <a:avLst>
              <a:gd name="adj1" fmla="val 49998"/>
            </a:avLst>
          </a:prstGeom>
          <a:noFill/>
          <a:ln w="19050" cap="flat" cmpd="sng">
            <a:solidFill>
              <a:srgbClr val="000000"/>
            </a:solidFill>
            <a:prstDash val="solid"/>
            <a:round/>
            <a:headEnd type="triangle" w="med" len="med"/>
            <a:tailEnd type="triangle" w="med" len="med"/>
          </a:ln>
        </p:spPr>
      </p:cxnSp>
      <p:sp>
        <p:nvSpPr>
          <p:cNvPr id="3152" name="Google Shape;3152;p164"/>
          <p:cNvSpPr txBox="1"/>
          <p:nvPr/>
        </p:nvSpPr>
        <p:spPr>
          <a:xfrm>
            <a:off x="2651850" y="3849200"/>
            <a:ext cx="54576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In every case, an attacker could target every node along the chain. </a:t>
            </a:r>
            <a:endParaRPr sz="2400" b="1">
              <a:latin typeface="Roboto"/>
              <a:ea typeface="Roboto"/>
              <a:cs typeface="Roboto"/>
              <a:sym typeface="Roboto"/>
            </a:endParaRPr>
          </a:p>
        </p:txBody>
      </p:sp>
      <p:cxnSp>
        <p:nvCxnSpPr>
          <p:cNvPr id="3153" name="Google Shape;3153;p164"/>
          <p:cNvCxnSpPr>
            <a:stCxn id="3145" idx="3"/>
            <a:endCxn id="3144" idx="1"/>
          </p:cNvCxnSpPr>
          <p:nvPr/>
        </p:nvCxnSpPr>
        <p:spPr>
          <a:xfrm rot="10800000" flipH="1">
            <a:off x="3724163" y="2571800"/>
            <a:ext cx="1222800" cy="4800"/>
          </a:xfrm>
          <a:prstGeom prst="straightConnector1">
            <a:avLst/>
          </a:prstGeom>
          <a:noFill/>
          <a:ln w="9525" cap="flat" cmpd="sng">
            <a:solidFill>
              <a:srgbClr val="000000"/>
            </a:solidFill>
            <a:prstDash val="solid"/>
            <a:round/>
            <a:headEnd type="triangle" w="med" len="med"/>
            <a:tailEnd type="triangle" w="med" len="med"/>
          </a:ln>
        </p:spPr>
      </p:cxnSp>
      <p:cxnSp>
        <p:nvCxnSpPr>
          <p:cNvPr id="3154" name="Google Shape;3154;p164"/>
          <p:cNvCxnSpPr>
            <a:stCxn id="3144" idx="3"/>
            <a:endCxn id="3155" idx="1"/>
          </p:cNvCxnSpPr>
          <p:nvPr/>
        </p:nvCxnSpPr>
        <p:spPr>
          <a:xfrm>
            <a:off x="5664600" y="2571750"/>
            <a:ext cx="1222500" cy="0"/>
          </a:xfrm>
          <a:prstGeom prst="straightConnector1">
            <a:avLst/>
          </a:prstGeom>
          <a:noFill/>
          <a:ln w="9525" cap="flat" cmpd="sng">
            <a:solidFill>
              <a:srgbClr val="000000"/>
            </a:solidFill>
            <a:prstDash val="solid"/>
            <a:round/>
            <a:headEnd type="triangle" w="med" len="med"/>
            <a:tailEnd type="triangle" w="med" len="med"/>
          </a:ln>
        </p:spPr>
      </p:cxnSp>
      <p:cxnSp>
        <p:nvCxnSpPr>
          <p:cNvPr id="3156" name="Google Shape;3156;p164"/>
          <p:cNvCxnSpPr>
            <a:stCxn id="3140" idx="3"/>
          </p:cNvCxnSpPr>
          <p:nvPr/>
        </p:nvCxnSpPr>
        <p:spPr>
          <a:xfrm rot="10800000" flipH="1">
            <a:off x="14116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3157" name="Google Shape;3157;p164"/>
          <p:cNvCxnSpPr>
            <a:stCxn id="3142" idx="3"/>
          </p:cNvCxnSpPr>
          <p:nvPr/>
        </p:nvCxnSpPr>
        <p:spPr>
          <a:xfrm>
            <a:off x="1411607" y="3101708"/>
            <a:ext cx="649800" cy="0"/>
          </a:xfrm>
          <a:prstGeom prst="straightConnector1">
            <a:avLst/>
          </a:prstGeom>
          <a:noFill/>
          <a:ln w="19050" cap="flat" cmpd="sng">
            <a:solidFill>
              <a:srgbClr val="000000"/>
            </a:solidFill>
            <a:prstDash val="solid"/>
            <a:round/>
            <a:headEnd type="triangle" w="med" len="med"/>
            <a:tailEnd type="none" w="med" len="med"/>
          </a:ln>
        </p:spPr>
      </p:cxnSp>
      <p:sp>
        <p:nvSpPr>
          <p:cNvPr id="3158" name="Google Shape;3158;p164"/>
          <p:cNvSpPr/>
          <p:nvPr/>
        </p:nvSpPr>
        <p:spPr>
          <a:xfrm>
            <a:off x="6955625" y="2587156"/>
            <a:ext cx="1103400" cy="561900"/>
          </a:xfrm>
          <a:prstGeom prst="can">
            <a:avLst>
              <a:gd name="adj" fmla="val 44439"/>
            </a:avLst>
          </a:prstGeom>
          <a:solidFill>
            <a:srgbClr val="CFE2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64"/>
          <p:cNvSpPr/>
          <p:nvPr/>
        </p:nvSpPr>
        <p:spPr>
          <a:xfrm>
            <a:off x="6955625" y="2287901"/>
            <a:ext cx="1103400" cy="561900"/>
          </a:xfrm>
          <a:prstGeom prst="can">
            <a:avLst>
              <a:gd name="adj" fmla="val 44439"/>
            </a:avLst>
          </a:prstGeom>
          <a:solidFill>
            <a:srgbClr val="CFE2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64"/>
          <p:cNvSpPr/>
          <p:nvPr/>
        </p:nvSpPr>
        <p:spPr>
          <a:xfrm>
            <a:off x="6955625" y="1994438"/>
            <a:ext cx="1103400" cy="561900"/>
          </a:xfrm>
          <a:prstGeom prst="can">
            <a:avLst>
              <a:gd name="adj" fmla="val 44439"/>
            </a:avLst>
          </a:prstGeom>
          <a:solidFill>
            <a:srgbClr val="CFE2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164"/>
        <p:cNvGrpSpPr/>
        <p:nvPr/>
      </p:nvGrpSpPr>
      <p:grpSpPr>
        <a:xfrm>
          <a:off x="0" y="0"/>
          <a:ext cx="0" cy="0"/>
          <a:chOff x="0" y="0"/>
          <a:chExt cx="0" cy="0"/>
        </a:xfrm>
      </p:grpSpPr>
      <p:sp>
        <p:nvSpPr>
          <p:cNvPr id="3165" name="Google Shape;3165;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166" name="Google Shape;3166;p165"/>
          <p:cNvSpPr txBox="1">
            <a:spLocks noGrp="1"/>
          </p:cNvSpPr>
          <p:nvPr>
            <p:ph type="subTitle" idx="1"/>
          </p:nvPr>
        </p:nvSpPr>
        <p:spPr>
          <a:xfrm>
            <a:off x="3281775" y="1070200"/>
            <a:ext cx="4926000" cy="16422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Name Three User Attacks</a:t>
            </a:r>
            <a:endParaRPr sz="4800">
              <a:latin typeface="Roboto Medium"/>
              <a:ea typeface="Roboto Medium"/>
              <a:cs typeface="Roboto Medium"/>
              <a:sym typeface="Roboto Medium"/>
            </a:endParaRPr>
          </a:p>
        </p:txBody>
      </p:sp>
      <p:sp>
        <p:nvSpPr>
          <p:cNvPr id="3167" name="Google Shape;3167;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168" name="Google Shape;3168;p165"/>
          <p:cNvPicPr preferRelativeResize="0"/>
          <p:nvPr/>
        </p:nvPicPr>
        <p:blipFill>
          <a:blip r:embed="rId3">
            <a:alphaModFix/>
          </a:blip>
          <a:stretch>
            <a:fillRect/>
          </a:stretch>
        </p:blipFill>
        <p:spPr>
          <a:xfrm>
            <a:off x="401088" y="867400"/>
            <a:ext cx="1072374" cy="677073"/>
          </a:xfrm>
          <a:prstGeom prst="rect">
            <a:avLst/>
          </a:prstGeom>
          <a:noFill/>
          <a:ln>
            <a:noFill/>
          </a:ln>
        </p:spPr>
      </p:pic>
      <p:pic>
        <p:nvPicPr>
          <p:cNvPr id="3169" name="Google Shape;3169;p165"/>
          <p:cNvPicPr preferRelativeResize="0"/>
          <p:nvPr/>
        </p:nvPicPr>
        <p:blipFill>
          <a:blip r:embed="rId4">
            <a:alphaModFix/>
          </a:blip>
          <a:stretch>
            <a:fillRect/>
          </a:stretch>
        </p:blipFill>
        <p:spPr>
          <a:xfrm>
            <a:off x="462943" y="1693712"/>
            <a:ext cx="948664" cy="778609"/>
          </a:xfrm>
          <a:prstGeom prst="rect">
            <a:avLst/>
          </a:prstGeom>
          <a:noFill/>
          <a:ln>
            <a:noFill/>
          </a:ln>
        </p:spPr>
      </p:pic>
      <p:pic>
        <p:nvPicPr>
          <p:cNvPr id="3170" name="Google Shape;3170;p165"/>
          <p:cNvPicPr preferRelativeResize="0"/>
          <p:nvPr/>
        </p:nvPicPr>
        <p:blipFill>
          <a:blip r:embed="rId3">
            <a:alphaModFix/>
          </a:blip>
          <a:stretch>
            <a:fillRect/>
          </a:stretch>
        </p:blipFill>
        <p:spPr>
          <a:xfrm>
            <a:off x="401088" y="3632315"/>
            <a:ext cx="1072374" cy="677073"/>
          </a:xfrm>
          <a:prstGeom prst="rect">
            <a:avLst/>
          </a:prstGeom>
          <a:noFill/>
          <a:ln>
            <a:noFill/>
          </a:ln>
        </p:spPr>
      </p:pic>
      <p:pic>
        <p:nvPicPr>
          <p:cNvPr id="3171" name="Google Shape;3171;p165"/>
          <p:cNvPicPr preferRelativeResize="0"/>
          <p:nvPr/>
        </p:nvPicPr>
        <p:blipFill>
          <a:blip r:embed="rId4">
            <a:alphaModFix/>
          </a:blip>
          <a:stretch>
            <a:fillRect/>
          </a:stretch>
        </p:blipFill>
        <p:spPr>
          <a:xfrm>
            <a:off x="462943" y="2712404"/>
            <a:ext cx="948664" cy="778609"/>
          </a:xfrm>
          <a:prstGeom prst="rect">
            <a:avLst/>
          </a:prstGeom>
          <a:noFill/>
          <a:ln>
            <a:noFill/>
          </a:ln>
        </p:spPr>
      </p:pic>
      <p:sp>
        <p:nvSpPr>
          <p:cNvPr id="3172" name="Google Shape;3172;p165"/>
          <p:cNvSpPr txBox="1"/>
          <p:nvPr/>
        </p:nvSpPr>
        <p:spPr>
          <a:xfrm>
            <a:off x="182838" y="4450713"/>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Users and Admins</a:t>
            </a:r>
            <a:endParaRPr>
              <a:highlight>
                <a:srgbClr val="FFF2CC"/>
              </a:highlight>
              <a:latin typeface="Roboto"/>
              <a:ea typeface="Roboto"/>
              <a:cs typeface="Roboto"/>
              <a:sym typeface="Roboto"/>
            </a:endParaRPr>
          </a:p>
        </p:txBody>
      </p:sp>
      <p:cxnSp>
        <p:nvCxnSpPr>
          <p:cNvPr id="3173" name="Google Shape;3173;p165"/>
          <p:cNvCxnSpPr>
            <a:stCxn id="3169" idx="3"/>
          </p:cNvCxnSpPr>
          <p:nvPr/>
        </p:nvCxnSpPr>
        <p:spPr>
          <a:xfrm rot="10800000" flipH="1">
            <a:off x="14116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3174" name="Google Shape;3174;p165"/>
          <p:cNvCxnSpPr>
            <a:stCxn id="3171" idx="3"/>
          </p:cNvCxnSpPr>
          <p:nvPr/>
        </p:nvCxnSpPr>
        <p:spPr>
          <a:xfrm>
            <a:off x="1411607" y="310170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3175" name="Google Shape;3175;p165"/>
          <p:cNvCxnSpPr/>
          <p:nvPr/>
        </p:nvCxnSpPr>
        <p:spPr>
          <a:xfrm rot="10800000" flipH="1">
            <a:off x="1473457" y="1205342"/>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3176" name="Google Shape;3176;p165"/>
          <p:cNvCxnSpPr/>
          <p:nvPr/>
        </p:nvCxnSpPr>
        <p:spPr>
          <a:xfrm>
            <a:off x="1411607" y="3970858"/>
            <a:ext cx="649800" cy="0"/>
          </a:xfrm>
          <a:prstGeom prst="straightConnector1">
            <a:avLst/>
          </a:prstGeom>
          <a:noFill/>
          <a:ln w="19050" cap="flat" cmpd="sng">
            <a:solidFill>
              <a:srgbClr val="000000"/>
            </a:solidFill>
            <a:prstDash val="solid"/>
            <a:round/>
            <a:headEnd type="triangl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180"/>
        <p:cNvGrpSpPr/>
        <p:nvPr/>
      </p:nvGrpSpPr>
      <p:grpSpPr>
        <a:xfrm>
          <a:off x="0" y="0"/>
          <a:ext cx="0" cy="0"/>
          <a:chOff x="0" y="0"/>
          <a:chExt cx="0" cy="0"/>
        </a:xfrm>
      </p:grpSpPr>
      <p:sp>
        <p:nvSpPr>
          <p:cNvPr id="3181" name="Google Shape;3181;p166"/>
          <p:cNvSpPr/>
          <p:nvPr/>
        </p:nvSpPr>
        <p:spPr>
          <a:xfrm>
            <a:off x="3556875" y="2755350"/>
            <a:ext cx="4719300" cy="1642200"/>
          </a:xfrm>
          <a:prstGeom prst="rect">
            <a:avLst/>
          </a:prstGeom>
          <a:no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183" name="Google Shape;3183;p166"/>
          <p:cNvSpPr txBox="1">
            <a:spLocks noGrp="1"/>
          </p:cNvSpPr>
          <p:nvPr>
            <p:ph type="subTitle" idx="1"/>
          </p:nvPr>
        </p:nvSpPr>
        <p:spPr>
          <a:xfrm>
            <a:off x="3281775" y="1070200"/>
            <a:ext cx="4926000" cy="16422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Name Three User Attacks</a:t>
            </a:r>
            <a:endParaRPr sz="4800">
              <a:latin typeface="Roboto Medium"/>
              <a:ea typeface="Roboto Medium"/>
              <a:cs typeface="Roboto Medium"/>
              <a:sym typeface="Roboto Medium"/>
            </a:endParaRPr>
          </a:p>
        </p:txBody>
      </p:sp>
      <p:sp>
        <p:nvSpPr>
          <p:cNvPr id="3184" name="Google Shape;3184;p1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185" name="Google Shape;3185;p166"/>
          <p:cNvPicPr preferRelativeResize="0"/>
          <p:nvPr/>
        </p:nvPicPr>
        <p:blipFill>
          <a:blip r:embed="rId3">
            <a:alphaModFix/>
          </a:blip>
          <a:stretch>
            <a:fillRect/>
          </a:stretch>
        </p:blipFill>
        <p:spPr>
          <a:xfrm>
            <a:off x="401088" y="867400"/>
            <a:ext cx="1072374" cy="677073"/>
          </a:xfrm>
          <a:prstGeom prst="rect">
            <a:avLst/>
          </a:prstGeom>
          <a:noFill/>
          <a:ln>
            <a:noFill/>
          </a:ln>
        </p:spPr>
      </p:pic>
      <p:pic>
        <p:nvPicPr>
          <p:cNvPr id="3186" name="Google Shape;3186;p166"/>
          <p:cNvPicPr preferRelativeResize="0"/>
          <p:nvPr/>
        </p:nvPicPr>
        <p:blipFill>
          <a:blip r:embed="rId4">
            <a:alphaModFix/>
          </a:blip>
          <a:stretch>
            <a:fillRect/>
          </a:stretch>
        </p:blipFill>
        <p:spPr>
          <a:xfrm>
            <a:off x="462943" y="1693712"/>
            <a:ext cx="948664" cy="778609"/>
          </a:xfrm>
          <a:prstGeom prst="rect">
            <a:avLst/>
          </a:prstGeom>
          <a:noFill/>
          <a:ln>
            <a:noFill/>
          </a:ln>
        </p:spPr>
      </p:pic>
      <p:pic>
        <p:nvPicPr>
          <p:cNvPr id="3187" name="Google Shape;3187;p166"/>
          <p:cNvPicPr preferRelativeResize="0"/>
          <p:nvPr/>
        </p:nvPicPr>
        <p:blipFill>
          <a:blip r:embed="rId3">
            <a:alphaModFix/>
          </a:blip>
          <a:stretch>
            <a:fillRect/>
          </a:stretch>
        </p:blipFill>
        <p:spPr>
          <a:xfrm>
            <a:off x="401088" y="3632315"/>
            <a:ext cx="1072374" cy="677073"/>
          </a:xfrm>
          <a:prstGeom prst="rect">
            <a:avLst/>
          </a:prstGeom>
          <a:noFill/>
          <a:ln>
            <a:noFill/>
          </a:ln>
        </p:spPr>
      </p:pic>
      <p:pic>
        <p:nvPicPr>
          <p:cNvPr id="3188" name="Google Shape;3188;p166"/>
          <p:cNvPicPr preferRelativeResize="0"/>
          <p:nvPr/>
        </p:nvPicPr>
        <p:blipFill>
          <a:blip r:embed="rId4">
            <a:alphaModFix/>
          </a:blip>
          <a:stretch>
            <a:fillRect/>
          </a:stretch>
        </p:blipFill>
        <p:spPr>
          <a:xfrm>
            <a:off x="462943" y="2712404"/>
            <a:ext cx="948664" cy="778609"/>
          </a:xfrm>
          <a:prstGeom prst="rect">
            <a:avLst/>
          </a:prstGeom>
          <a:noFill/>
          <a:ln>
            <a:noFill/>
          </a:ln>
        </p:spPr>
      </p:pic>
      <p:sp>
        <p:nvSpPr>
          <p:cNvPr id="3189" name="Google Shape;3189;p166"/>
          <p:cNvSpPr txBox="1"/>
          <p:nvPr/>
        </p:nvSpPr>
        <p:spPr>
          <a:xfrm>
            <a:off x="182838" y="4450713"/>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Users and Admins</a:t>
            </a:r>
            <a:endParaRPr>
              <a:highlight>
                <a:srgbClr val="FFF2CC"/>
              </a:highlight>
              <a:latin typeface="Roboto"/>
              <a:ea typeface="Roboto"/>
              <a:cs typeface="Roboto"/>
              <a:sym typeface="Roboto"/>
            </a:endParaRPr>
          </a:p>
        </p:txBody>
      </p:sp>
      <p:cxnSp>
        <p:nvCxnSpPr>
          <p:cNvPr id="3190" name="Google Shape;3190;p166"/>
          <p:cNvCxnSpPr>
            <a:stCxn id="3186" idx="3"/>
          </p:cNvCxnSpPr>
          <p:nvPr/>
        </p:nvCxnSpPr>
        <p:spPr>
          <a:xfrm rot="10800000" flipH="1">
            <a:off x="14116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3191" name="Google Shape;3191;p166"/>
          <p:cNvCxnSpPr>
            <a:stCxn id="3188" idx="3"/>
          </p:cNvCxnSpPr>
          <p:nvPr/>
        </p:nvCxnSpPr>
        <p:spPr>
          <a:xfrm>
            <a:off x="1411607" y="310170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3192" name="Google Shape;3192;p166"/>
          <p:cNvCxnSpPr/>
          <p:nvPr/>
        </p:nvCxnSpPr>
        <p:spPr>
          <a:xfrm rot="10800000" flipH="1">
            <a:off x="1473457" y="1205342"/>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3193" name="Google Shape;3193;p166"/>
          <p:cNvCxnSpPr/>
          <p:nvPr/>
        </p:nvCxnSpPr>
        <p:spPr>
          <a:xfrm>
            <a:off x="1411607" y="3970858"/>
            <a:ext cx="649800" cy="0"/>
          </a:xfrm>
          <a:prstGeom prst="straightConnector1">
            <a:avLst/>
          </a:prstGeom>
          <a:noFill/>
          <a:ln w="19050" cap="flat" cmpd="sng">
            <a:solidFill>
              <a:srgbClr val="000000"/>
            </a:solidFill>
            <a:prstDash val="solid"/>
            <a:round/>
            <a:headEnd type="triangle" w="med" len="med"/>
            <a:tailEnd type="none" w="med" len="med"/>
          </a:ln>
        </p:spPr>
      </p:cxnSp>
      <p:sp>
        <p:nvSpPr>
          <p:cNvPr id="3194" name="Google Shape;3194;p166"/>
          <p:cNvSpPr/>
          <p:nvPr/>
        </p:nvSpPr>
        <p:spPr>
          <a:xfrm>
            <a:off x="3652625" y="2816150"/>
            <a:ext cx="2147700" cy="437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Malware Attacks</a:t>
            </a:r>
            <a:endParaRPr sz="1800">
              <a:latin typeface="Roboto"/>
              <a:ea typeface="Roboto"/>
              <a:cs typeface="Roboto"/>
              <a:sym typeface="Roboto"/>
            </a:endParaRPr>
          </a:p>
        </p:txBody>
      </p:sp>
      <p:sp>
        <p:nvSpPr>
          <p:cNvPr id="3195" name="Google Shape;3195;p166"/>
          <p:cNvSpPr/>
          <p:nvPr/>
        </p:nvSpPr>
        <p:spPr>
          <a:xfrm>
            <a:off x="3652625" y="3357600"/>
            <a:ext cx="2147700" cy="437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Social Engineering</a:t>
            </a:r>
            <a:endParaRPr sz="1800">
              <a:latin typeface="Roboto"/>
              <a:ea typeface="Roboto"/>
              <a:cs typeface="Roboto"/>
              <a:sym typeface="Roboto"/>
            </a:endParaRPr>
          </a:p>
        </p:txBody>
      </p:sp>
      <p:sp>
        <p:nvSpPr>
          <p:cNvPr id="3196" name="Google Shape;3196;p166"/>
          <p:cNvSpPr/>
          <p:nvPr/>
        </p:nvSpPr>
        <p:spPr>
          <a:xfrm>
            <a:off x="3652625" y="3866400"/>
            <a:ext cx="2147700" cy="437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Credential Reuse</a:t>
            </a:r>
            <a:endParaRPr sz="1800">
              <a:latin typeface="Roboto"/>
              <a:ea typeface="Roboto"/>
              <a:cs typeface="Roboto"/>
              <a:sym typeface="Roboto"/>
            </a:endParaRPr>
          </a:p>
        </p:txBody>
      </p:sp>
      <p:sp>
        <p:nvSpPr>
          <p:cNvPr id="3197" name="Google Shape;3197;p166"/>
          <p:cNvSpPr/>
          <p:nvPr/>
        </p:nvSpPr>
        <p:spPr>
          <a:xfrm>
            <a:off x="5993750" y="2832475"/>
            <a:ext cx="2147700" cy="437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Man in the Middle</a:t>
            </a:r>
            <a:endParaRPr sz="1800">
              <a:latin typeface="Roboto"/>
              <a:ea typeface="Roboto"/>
              <a:cs typeface="Roboto"/>
              <a:sym typeface="Roboto"/>
            </a:endParaRPr>
          </a:p>
        </p:txBody>
      </p:sp>
      <p:sp>
        <p:nvSpPr>
          <p:cNvPr id="3198" name="Google Shape;3198;p166"/>
          <p:cNvSpPr/>
          <p:nvPr/>
        </p:nvSpPr>
        <p:spPr>
          <a:xfrm>
            <a:off x="5993750" y="3373925"/>
            <a:ext cx="2147700" cy="437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Packet Sniffing</a:t>
            </a:r>
            <a:endParaRPr sz="1800">
              <a:latin typeface="Roboto"/>
              <a:ea typeface="Roboto"/>
              <a:cs typeface="Roboto"/>
              <a:sym typeface="Roboto"/>
            </a:endParaRPr>
          </a:p>
        </p:txBody>
      </p:sp>
      <p:sp>
        <p:nvSpPr>
          <p:cNvPr id="3199" name="Google Shape;3199;p166"/>
          <p:cNvSpPr/>
          <p:nvPr/>
        </p:nvSpPr>
        <p:spPr>
          <a:xfrm>
            <a:off x="5993750" y="3882725"/>
            <a:ext cx="2147700" cy="437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Computer Theft</a:t>
            </a:r>
            <a:endParaRPr sz="1800">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203"/>
        <p:cNvGrpSpPr/>
        <p:nvPr/>
      </p:nvGrpSpPr>
      <p:grpSpPr>
        <a:xfrm>
          <a:off x="0" y="0"/>
          <a:ext cx="0" cy="0"/>
          <a:chOff x="0" y="0"/>
          <a:chExt cx="0" cy="0"/>
        </a:xfrm>
      </p:grpSpPr>
      <p:sp>
        <p:nvSpPr>
          <p:cNvPr id="3204" name="Google Shape;3204;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205" name="Google Shape;3205;p167"/>
          <p:cNvSpPr txBox="1">
            <a:spLocks noGrp="1"/>
          </p:cNvSpPr>
          <p:nvPr>
            <p:ph type="subTitle" idx="1"/>
          </p:nvPr>
        </p:nvSpPr>
        <p:spPr>
          <a:xfrm>
            <a:off x="3119125" y="1432813"/>
            <a:ext cx="5553900" cy="16422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Name One Website Attack</a:t>
            </a:r>
            <a:endParaRPr sz="4800">
              <a:latin typeface="Roboto Medium"/>
              <a:ea typeface="Roboto Medium"/>
              <a:cs typeface="Roboto Medium"/>
              <a:sym typeface="Roboto Medium"/>
            </a:endParaRPr>
          </a:p>
        </p:txBody>
      </p:sp>
      <p:sp>
        <p:nvSpPr>
          <p:cNvPr id="3206" name="Google Shape;3206;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207" name="Google Shape;3207;p167"/>
          <p:cNvPicPr preferRelativeResize="0"/>
          <p:nvPr/>
        </p:nvPicPr>
        <p:blipFill>
          <a:blip r:embed="rId3">
            <a:alphaModFix/>
          </a:blip>
          <a:stretch>
            <a:fillRect/>
          </a:stretch>
        </p:blipFill>
        <p:spPr>
          <a:xfrm>
            <a:off x="725198" y="1379824"/>
            <a:ext cx="2287625" cy="1748175"/>
          </a:xfrm>
          <a:prstGeom prst="rect">
            <a:avLst/>
          </a:prstGeom>
          <a:noFill/>
          <a:ln>
            <a:noFill/>
          </a:ln>
        </p:spPr>
      </p:pic>
      <p:sp>
        <p:nvSpPr>
          <p:cNvPr id="3208" name="Google Shape;3208;p167"/>
          <p:cNvSpPr/>
          <p:nvPr/>
        </p:nvSpPr>
        <p:spPr>
          <a:xfrm>
            <a:off x="1022652" y="1884293"/>
            <a:ext cx="1692900" cy="1048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highlight>
                  <a:srgbClr val="0000FF"/>
                </a:highlight>
                <a:latin typeface="Roboto Mono"/>
                <a:ea typeface="Roboto Mono"/>
                <a:cs typeface="Roboto Mono"/>
                <a:sym typeface="Roboto Mono"/>
              </a:rPr>
              <a:t>Login</a:t>
            </a:r>
            <a:endParaRPr sz="1800">
              <a:solidFill>
                <a:srgbClr val="FFFFFF"/>
              </a:solidFill>
              <a:highlight>
                <a:srgbClr val="0000FF"/>
              </a:highlight>
              <a:latin typeface="Roboto Mono"/>
              <a:ea typeface="Roboto Mono"/>
              <a:cs typeface="Roboto Mono"/>
              <a:sym typeface="Roboto Mon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12"/>
        <p:cNvGrpSpPr/>
        <p:nvPr/>
      </p:nvGrpSpPr>
      <p:grpSpPr>
        <a:xfrm>
          <a:off x="0" y="0"/>
          <a:ext cx="0" cy="0"/>
          <a:chOff x="0" y="0"/>
          <a:chExt cx="0" cy="0"/>
        </a:xfrm>
      </p:grpSpPr>
      <p:sp>
        <p:nvSpPr>
          <p:cNvPr id="3213" name="Google Shape;3213;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214" name="Google Shape;3214;p168"/>
          <p:cNvSpPr txBox="1">
            <a:spLocks noGrp="1"/>
          </p:cNvSpPr>
          <p:nvPr>
            <p:ph type="subTitle" idx="1"/>
          </p:nvPr>
        </p:nvSpPr>
        <p:spPr>
          <a:xfrm>
            <a:off x="3119125" y="1432813"/>
            <a:ext cx="5553900" cy="16422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Name One Website Attack</a:t>
            </a:r>
            <a:endParaRPr sz="4800">
              <a:latin typeface="Roboto Medium"/>
              <a:ea typeface="Roboto Medium"/>
              <a:cs typeface="Roboto Medium"/>
              <a:sym typeface="Roboto Medium"/>
            </a:endParaRPr>
          </a:p>
        </p:txBody>
      </p:sp>
      <p:sp>
        <p:nvSpPr>
          <p:cNvPr id="3215" name="Google Shape;3215;p1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216" name="Google Shape;3216;p168"/>
          <p:cNvPicPr preferRelativeResize="0"/>
          <p:nvPr/>
        </p:nvPicPr>
        <p:blipFill>
          <a:blip r:embed="rId3">
            <a:alphaModFix/>
          </a:blip>
          <a:stretch>
            <a:fillRect/>
          </a:stretch>
        </p:blipFill>
        <p:spPr>
          <a:xfrm>
            <a:off x="725198" y="1379824"/>
            <a:ext cx="2287625" cy="1748175"/>
          </a:xfrm>
          <a:prstGeom prst="rect">
            <a:avLst/>
          </a:prstGeom>
          <a:noFill/>
          <a:ln>
            <a:noFill/>
          </a:ln>
        </p:spPr>
      </p:pic>
      <p:sp>
        <p:nvSpPr>
          <p:cNvPr id="3217" name="Google Shape;3217;p168"/>
          <p:cNvSpPr/>
          <p:nvPr/>
        </p:nvSpPr>
        <p:spPr>
          <a:xfrm>
            <a:off x="1022652" y="1884293"/>
            <a:ext cx="1692900" cy="1048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highlight>
                  <a:srgbClr val="0000FF"/>
                </a:highlight>
                <a:latin typeface="Roboto Mono"/>
                <a:ea typeface="Roboto Mono"/>
                <a:cs typeface="Roboto Mono"/>
                <a:sym typeface="Roboto Mono"/>
              </a:rPr>
              <a:t>Login</a:t>
            </a:r>
            <a:endParaRPr sz="1800">
              <a:solidFill>
                <a:srgbClr val="FFFFFF"/>
              </a:solidFill>
              <a:highlight>
                <a:srgbClr val="0000FF"/>
              </a:highlight>
              <a:latin typeface="Roboto Mono"/>
              <a:ea typeface="Roboto Mono"/>
              <a:cs typeface="Roboto Mono"/>
              <a:sym typeface="Roboto Mono"/>
            </a:endParaRPr>
          </a:p>
        </p:txBody>
      </p:sp>
      <p:sp>
        <p:nvSpPr>
          <p:cNvPr id="3218" name="Google Shape;3218;p168"/>
          <p:cNvSpPr/>
          <p:nvPr/>
        </p:nvSpPr>
        <p:spPr>
          <a:xfrm>
            <a:off x="4822225" y="3128000"/>
            <a:ext cx="2551200" cy="437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Brute Force Injection</a:t>
            </a:r>
            <a:endParaRPr sz="1800">
              <a:latin typeface="Roboto"/>
              <a:ea typeface="Roboto"/>
              <a:cs typeface="Roboto"/>
              <a:sym typeface="Roboto"/>
            </a:endParaRPr>
          </a:p>
        </p:txBody>
      </p:sp>
      <p:sp>
        <p:nvSpPr>
          <p:cNvPr id="3219" name="Google Shape;3219;p168"/>
          <p:cNvSpPr/>
          <p:nvPr/>
        </p:nvSpPr>
        <p:spPr>
          <a:xfrm>
            <a:off x="4822225" y="3653125"/>
            <a:ext cx="2551200" cy="437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Code Injection</a:t>
            </a:r>
            <a:endParaRPr sz="1800">
              <a:latin typeface="Roboto"/>
              <a:ea typeface="Roboto"/>
              <a:cs typeface="Roboto"/>
              <a:sym typeface="Roboto"/>
            </a:endParaRPr>
          </a:p>
        </p:txBody>
      </p:sp>
      <p:sp>
        <p:nvSpPr>
          <p:cNvPr id="3220" name="Google Shape;3220;p168"/>
          <p:cNvSpPr/>
          <p:nvPr/>
        </p:nvSpPr>
        <p:spPr>
          <a:xfrm>
            <a:off x="4822225" y="4178250"/>
            <a:ext cx="2551200" cy="437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Session Stealing</a:t>
            </a:r>
            <a:endParaRPr sz="1800">
              <a:latin typeface="Roboto"/>
              <a:ea typeface="Roboto"/>
              <a:cs typeface="Roboto"/>
              <a:sym typeface="Roboto"/>
            </a:endParaRPr>
          </a:p>
        </p:txBody>
      </p:sp>
      <p:sp>
        <p:nvSpPr>
          <p:cNvPr id="3221" name="Google Shape;3221;p168"/>
          <p:cNvSpPr/>
          <p:nvPr/>
        </p:nvSpPr>
        <p:spPr>
          <a:xfrm>
            <a:off x="4705950" y="3050875"/>
            <a:ext cx="2777100" cy="1642200"/>
          </a:xfrm>
          <a:prstGeom prst="rect">
            <a:avLst/>
          </a:prstGeom>
          <a:no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225"/>
        <p:cNvGrpSpPr/>
        <p:nvPr/>
      </p:nvGrpSpPr>
      <p:grpSpPr>
        <a:xfrm>
          <a:off x="0" y="0"/>
          <a:ext cx="0" cy="0"/>
          <a:chOff x="0" y="0"/>
          <a:chExt cx="0" cy="0"/>
        </a:xfrm>
      </p:grpSpPr>
      <p:sp>
        <p:nvSpPr>
          <p:cNvPr id="3226" name="Google Shape;3226;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227" name="Google Shape;3227;p169"/>
          <p:cNvSpPr txBox="1">
            <a:spLocks noGrp="1"/>
          </p:cNvSpPr>
          <p:nvPr>
            <p:ph type="subTitle" idx="1"/>
          </p:nvPr>
        </p:nvSpPr>
        <p:spPr>
          <a:xfrm>
            <a:off x="2954975" y="1268663"/>
            <a:ext cx="5553900" cy="16422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Name One Server Attack</a:t>
            </a:r>
            <a:endParaRPr sz="4800">
              <a:latin typeface="Roboto Medium"/>
              <a:ea typeface="Roboto Medium"/>
              <a:cs typeface="Roboto Medium"/>
              <a:sym typeface="Roboto Medium"/>
            </a:endParaRPr>
          </a:p>
        </p:txBody>
      </p:sp>
      <p:sp>
        <p:nvSpPr>
          <p:cNvPr id="3228" name="Google Shape;3228;p1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229" name="Google Shape;3229;p169"/>
          <p:cNvPicPr preferRelativeResize="0"/>
          <p:nvPr/>
        </p:nvPicPr>
        <p:blipFill>
          <a:blip r:embed="rId3">
            <a:alphaModFix/>
          </a:blip>
          <a:stretch>
            <a:fillRect/>
          </a:stretch>
        </p:blipFill>
        <p:spPr>
          <a:xfrm>
            <a:off x="842950" y="1057700"/>
            <a:ext cx="1906825" cy="3334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233"/>
        <p:cNvGrpSpPr/>
        <p:nvPr/>
      </p:nvGrpSpPr>
      <p:grpSpPr>
        <a:xfrm>
          <a:off x="0" y="0"/>
          <a:ext cx="0" cy="0"/>
          <a:chOff x="0" y="0"/>
          <a:chExt cx="0" cy="0"/>
        </a:xfrm>
      </p:grpSpPr>
      <p:sp>
        <p:nvSpPr>
          <p:cNvPr id="3234" name="Google Shape;3234;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235" name="Google Shape;3235;p170"/>
          <p:cNvSpPr txBox="1">
            <a:spLocks noGrp="1"/>
          </p:cNvSpPr>
          <p:nvPr>
            <p:ph type="subTitle" idx="1"/>
          </p:nvPr>
        </p:nvSpPr>
        <p:spPr>
          <a:xfrm>
            <a:off x="2954975" y="1268663"/>
            <a:ext cx="5553900" cy="16422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Name One Server Attack</a:t>
            </a:r>
            <a:endParaRPr sz="4800">
              <a:latin typeface="Roboto Medium"/>
              <a:ea typeface="Roboto Medium"/>
              <a:cs typeface="Roboto Medium"/>
              <a:sym typeface="Roboto Medium"/>
            </a:endParaRPr>
          </a:p>
        </p:txBody>
      </p:sp>
      <p:sp>
        <p:nvSpPr>
          <p:cNvPr id="3236" name="Google Shape;3236;p1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237" name="Google Shape;3237;p170"/>
          <p:cNvPicPr preferRelativeResize="0"/>
          <p:nvPr/>
        </p:nvPicPr>
        <p:blipFill>
          <a:blip r:embed="rId3">
            <a:alphaModFix/>
          </a:blip>
          <a:stretch>
            <a:fillRect/>
          </a:stretch>
        </p:blipFill>
        <p:spPr>
          <a:xfrm>
            <a:off x="842950" y="1057700"/>
            <a:ext cx="1906825" cy="3334925"/>
          </a:xfrm>
          <a:prstGeom prst="rect">
            <a:avLst/>
          </a:prstGeom>
          <a:noFill/>
          <a:ln>
            <a:noFill/>
          </a:ln>
        </p:spPr>
      </p:pic>
      <p:sp>
        <p:nvSpPr>
          <p:cNvPr id="3238" name="Google Shape;3238;p170"/>
          <p:cNvSpPr/>
          <p:nvPr/>
        </p:nvSpPr>
        <p:spPr>
          <a:xfrm>
            <a:off x="4822225" y="3128000"/>
            <a:ext cx="2551200" cy="4377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OS Exploits</a:t>
            </a:r>
            <a:endParaRPr sz="1800">
              <a:latin typeface="Roboto"/>
              <a:ea typeface="Roboto"/>
              <a:cs typeface="Roboto"/>
              <a:sym typeface="Roboto"/>
            </a:endParaRPr>
          </a:p>
        </p:txBody>
      </p:sp>
      <p:sp>
        <p:nvSpPr>
          <p:cNvPr id="3239" name="Google Shape;3239;p170"/>
          <p:cNvSpPr/>
          <p:nvPr/>
        </p:nvSpPr>
        <p:spPr>
          <a:xfrm>
            <a:off x="4822225" y="3653125"/>
            <a:ext cx="2551200" cy="4377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a:ea typeface="Roboto"/>
                <a:cs typeface="Roboto"/>
                <a:sym typeface="Roboto"/>
              </a:rPr>
              <a:t>Code Injection</a:t>
            </a:r>
            <a:endParaRPr sz="1800">
              <a:latin typeface="Roboto"/>
              <a:ea typeface="Roboto"/>
              <a:cs typeface="Roboto"/>
              <a:sym typeface="Roboto"/>
            </a:endParaRPr>
          </a:p>
        </p:txBody>
      </p:sp>
      <p:sp>
        <p:nvSpPr>
          <p:cNvPr id="3240" name="Google Shape;3240;p170"/>
          <p:cNvSpPr/>
          <p:nvPr/>
        </p:nvSpPr>
        <p:spPr>
          <a:xfrm>
            <a:off x="4702525" y="3021325"/>
            <a:ext cx="2790600" cy="1203600"/>
          </a:xfrm>
          <a:prstGeom prst="rect">
            <a:avLst/>
          </a:prstGeom>
          <a:no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244"/>
        <p:cNvGrpSpPr/>
        <p:nvPr/>
      </p:nvGrpSpPr>
      <p:grpSpPr>
        <a:xfrm>
          <a:off x="0" y="0"/>
          <a:ext cx="0" cy="0"/>
          <a:chOff x="0" y="0"/>
          <a:chExt cx="0" cy="0"/>
        </a:xfrm>
      </p:grpSpPr>
      <p:sp>
        <p:nvSpPr>
          <p:cNvPr id="3245" name="Google Shape;3245;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246" name="Google Shape;3246;p171"/>
          <p:cNvSpPr txBox="1">
            <a:spLocks noGrp="1"/>
          </p:cNvSpPr>
          <p:nvPr>
            <p:ph type="subTitle" idx="1"/>
          </p:nvPr>
        </p:nvSpPr>
        <p:spPr>
          <a:xfrm>
            <a:off x="2954975" y="1268663"/>
            <a:ext cx="5553900" cy="16422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Name One Database Attack</a:t>
            </a:r>
            <a:endParaRPr sz="4800">
              <a:latin typeface="Roboto Medium"/>
              <a:ea typeface="Roboto Medium"/>
              <a:cs typeface="Roboto Medium"/>
              <a:sym typeface="Roboto Medium"/>
            </a:endParaRPr>
          </a:p>
        </p:txBody>
      </p:sp>
      <p:sp>
        <p:nvSpPr>
          <p:cNvPr id="3247" name="Google Shape;3247;p1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248" name="Google Shape;3248;p171"/>
          <p:cNvSpPr/>
          <p:nvPr/>
        </p:nvSpPr>
        <p:spPr>
          <a:xfrm>
            <a:off x="903050" y="2597186"/>
            <a:ext cx="1833000" cy="926100"/>
          </a:xfrm>
          <a:prstGeom prst="can">
            <a:avLst>
              <a:gd name="adj" fmla="val 44439"/>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71"/>
          <p:cNvSpPr/>
          <p:nvPr/>
        </p:nvSpPr>
        <p:spPr>
          <a:xfrm>
            <a:off x="903050" y="2103927"/>
            <a:ext cx="1833000" cy="926100"/>
          </a:xfrm>
          <a:prstGeom prst="can">
            <a:avLst>
              <a:gd name="adj" fmla="val 44439"/>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71"/>
          <p:cNvSpPr/>
          <p:nvPr/>
        </p:nvSpPr>
        <p:spPr>
          <a:xfrm>
            <a:off x="903050" y="1620213"/>
            <a:ext cx="1833000" cy="926100"/>
          </a:xfrm>
          <a:prstGeom prst="can">
            <a:avLst>
              <a:gd name="adj" fmla="val 44439"/>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54"/>
        <p:cNvGrpSpPr/>
        <p:nvPr/>
      </p:nvGrpSpPr>
      <p:grpSpPr>
        <a:xfrm>
          <a:off x="0" y="0"/>
          <a:ext cx="0" cy="0"/>
          <a:chOff x="0" y="0"/>
          <a:chExt cx="0" cy="0"/>
        </a:xfrm>
      </p:grpSpPr>
      <p:sp>
        <p:nvSpPr>
          <p:cNvPr id="3255" name="Google Shape;3255;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256" name="Google Shape;3256;p172"/>
          <p:cNvSpPr txBox="1">
            <a:spLocks noGrp="1"/>
          </p:cNvSpPr>
          <p:nvPr>
            <p:ph type="subTitle" idx="1"/>
          </p:nvPr>
        </p:nvSpPr>
        <p:spPr>
          <a:xfrm>
            <a:off x="2954975" y="1268663"/>
            <a:ext cx="5553900" cy="16422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Name One Database Attack</a:t>
            </a:r>
            <a:endParaRPr sz="4800">
              <a:latin typeface="Roboto Medium"/>
              <a:ea typeface="Roboto Medium"/>
              <a:cs typeface="Roboto Medium"/>
              <a:sym typeface="Roboto Medium"/>
            </a:endParaRPr>
          </a:p>
        </p:txBody>
      </p:sp>
      <p:sp>
        <p:nvSpPr>
          <p:cNvPr id="3257" name="Google Shape;3257;p1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258" name="Google Shape;3258;p172"/>
          <p:cNvSpPr/>
          <p:nvPr/>
        </p:nvSpPr>
        <p:spPr>
          <a:xfrm>
            <a:off x="903050" y="2597186"/>
            <a:ext cx="1833000" cy="926100"/>
          </a:xfrm>
          <a:prstGeom prst="can">
            <a:avLst>
              <a:gd name="adj" fmla="val 44439"/>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72"/>
          <p:cNvSpPr/>
          <p:nvPr/>
        </p:nvSpPr>
        <p:spPr>
          <a:xfrm>
            <a:off x="903050" y="2103927"/>
            <a:ext cx="1833000" cy="926100"/>
          </a:xfrm>
          <a:prstGeom prst="can">
            <a:avLst>
              <a:gd name="adj" fmla="val 44439"/>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72"/>
          <p:cNvSpPr/>
          <p:nvPr/>
        </p:nvSpPr>
        <p:spPr>
          <a:xfrm>
            <a:off x="903050" y="1620213"/>
            <a:ext cx="1833000" cy="926100"/>
          </a:xfrm>
          <a:prstGeom prst="can">
            <a:avLst>
              <a:gd name="adj" fmla="val 44439"/>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72"/>
          <p:cNvSpPr/>
          <p:nvPr/>
        </p:nvSpPr>
        <p:spPr>
          <a:xfrm>
            <a:off x="4633350" y="3105975"/>
            <a:ext cx="2117400" cy="1642200"/>
          </a:xfrm>
          <a:prstGeom prst="rect">
            <a:avLst/>
          </a:prstGeom>
          <a:no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72"/>
          <p:cNvSpPr txBox="1"/>
          <p:nvPr/>
        </p:nvSpPr>
        <p:spPr>
          <a:xfrm>
            <a:off x="4720300" y="3181850"/>
            <a:ext cx="1942500" cy="424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Default Credentials</a:t>
            </a:r>
            <a:endParaRPr sz="1600">
              <a:latin typeface="Roboto"/>
              <a:ea typeface="Roboto"/>
              <a:cs typeface="Roboto"/>
              <a:sym typeface="Roboto"/>
            </a:endParaRPr>
          </a:p>
        </p:txBody>
      </p:sp>
      <p:sp>
        <p:nvSpPr>
          <p:cNvPr id="3263" name="Google Shape;3263;p172"/>
          <p:cNvSpPr txBox="1"/>
          <p:nvPr/>
        </p:nvSpPr>
        <p:spPr>
          <a:xfrm>
            <a:off x="4720300" y="3701650"/>
            <a:ext cx="1942500" cy="424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Unpatched Database</a:t>
            </a:r>
            <a:endParaRPr sz="1600">
              <a:latin typeface="Roboto"/>
              <a:ea typeface="Roboto"/>
              <a:cs typeface="Roboto"/>
              <a:sym typeface="Roboto"/>
            </a:endParaRPr>
          </a:p>
        </p:txBody>
      </p:sp>
      <p:sp>
        <p:nvSpPr>
          <p:cNvPr id="3264" name="Google Shape;3264;p172"/>
          <p:cNvSpPr txBox="1"/>
          <p:nvPr/>
        </p:nvSpPr>
        <p:spPr>
          <a:xfrm>
            <a:off x="4720300" y="4221450"/>
            <a:ext cx="1942500" cy="424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Lack of Segregation</a:t>
            </a:r>
            <a:endParaRPr sz="1600">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268"/>
        <p:cNvGrpSpPr/>
        <p:nvPr/>
      </p:nvGrpSpPr>
      <p:grpSpPr>
        <a:xfrm>
          <a:off x="0" y="0"/>
          <a:ext cx="0" cy="0"/>
          <a:chOff x="0" y="0"/>
          <a:chExt cx="0" cy="0"/>
        </a:xfrm>
      </p:grpSpPr>
      <p:sp>
        <p:nvSpPr>
          <p:cNvPr id="3269" name="Google Shape;3269;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3270" name="Google Shape;3270;p1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271" name="Google Shape;3271;p173"/>
          <p:cNvSpPr txBox="1"/>
          <p:nvPr/>
        </p:nvSpPr>
        <p:spPr>
          <a:xfrm>
            <a:off x="492725" y="778000"/>
            <a:ext cx="2229900" cy="4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u="sng">
                <a:latin typeface="Roboto"/>
                <a:ea typeface="Roboto"/>
                <a:cs typeface="Roboto"/>
                <a:sym typeface="Roboto"/>
              </a:rPr>
              <a:t>User Attacks</a:t>
            </a:r>
            <a:endParaRPr sz="1800" u="sng">
              <a:latin typeface="Roboto"/>
              <a:ea typeface="Roboto"/>
              <a:cs typeface="Roboto"/>
              <a:sym typeface="Roboto"/>
            </a:endParaRPr>
          </a:p>
        </p:txBody>
      </p:sp>
      <p:sp>
        <p:nvSpPr>
          <p:cNvPr id="3272" name="Google Shape;3272;p173"/>
          <p:cNvSpPr txBox="1"/>
          <p:nvPr/>
        </p:nvSpPr>
        <p:spPr>
          <a:xfrm>
            <a:off x="2858700" y="778000"/>
            <a:ext cx="2229900" cy="4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u="sng">
                <a:latin typeface="Roboto"/>
                <a:ea typeface="Roboto"/>
                <a:cs typeface="Roboto"/>
                <a:sym typeface="Roboto"/>
              </a:rPr>
              <a:t>Web Attacks</a:t>
            </a:r>
            <a:endParaRPr sz="1800" u="sng">
              <a:latin typeface="Roboto"/>
              <a:ea typeface="Roboto"/>
              <a:cs typeface="Roboto"/>
              <a:sym typeface="Roboto"/>
            </a:endParaRPr>
          </a:p>
        </p:txBody>
      </p:sp>
      <p:sp>
        <p:nvSpPr>
          <p:cNvPr id="3273" name="Google Shape;3273;p173"/>
          <p:cNvSpPr txBox="1"/>
          <p:nvPr/>
        </p:nvSpPr>
        <p:spPr>
          <a:xfrm>
            <a:off x="5729700" y="778000"/>
            <a:ext cx="2229900" cy="4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u="sng">
                <a:latin typeface="Roboto"/>
                <a:ea typeface="Roboto"/>
                <a:cs typeface="Roboto"/>
                <a:sym typeface="Roboto"/>
              </a:rPr>
              <a:t>Database Attacks</a:t>
            </a:r>
            <a:endParaRPr sz="1800" u="sng">
              <a:latin typeface="Roboto"/>
              <a:ea typeface="Roboto"/>
              <a:cs typeface="Roboto"/>
              <a:sym typeface="Roboto"/>
            </a:endParaRPr>
          </a:p>
        </p:txBody>
      </p:sp>
      <p:sp>
        <p:nvSpPr>
          <p:cNvPr id="3274" name="Google Shape;3274;p173"/>
          <p:cNvSpPr txBox="1"/>
          <p:nvPr/>
        </p:nvSpPr>
        <p:spPr>
          <a:xfrm>
            <a:off x="2928150" y="2923750"/>
            <a:ext cx="2229900" cy="4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u="sng">
                <a:latin typeface="Roboto"/>
                <a:ea typeface="Roboto"/>
                <a:cs typeface="Roboto"/>
                <a:sym typeface="Roboto"/>
              </a:rPr>
              <a:t>Server Attacks</a:t>
            </a:r>
            <a:endParaRPr sz="1800" u="sng">
              <a:latin typeface="Roboto"/>
              <a:ea typeface="Roboto"/>
              <a:cs typeface="Roboto"/>
              <a:sym typeface="Roboto"/>
            </a:endParaRPr>
          </a:p>
        </p:txBody>
      </p:sp>
      <p:sp>
        <p:nvSpPr>
          <p:cNvPr id="3275" name="Google Shape;3275;p173"/>
          <p:cNvSpPr txBox="1"/>
          <p:nvPr/>
        </p:nvSpPr>
        <p:spPr>
          <a:xfrm>
            <a:off x="636425" y="1297800"/>
            <a:ext cx="1942500" cy="424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Social Engineering</a:t>
            </a:r>
            <a:endParaRPr sz="1600">
              <a:latin typeface="Roboto"/>
              <a:ea typeface="Roboto"/>
              <a:cs typeface="Roboto"/>
              <a:sym typeface="Roboto"/>
            </a:endParaRPr>
          </a:p>
        </p:txBody>
      </p:sp>
      <p:sp>
        <p:nvSpPr>
          <p:cNvPr id="3276" name="Google Shape;3276;p173"/>
          <p:cNvSpPr txBox="1"/>
          <p:nvPr/>
        </p:nvSpPr>
        <p:spPr>
          <a:xfrm>
            <a:off x="636425" y="1817600"/>
            <a:ext cx="1942500" cy="424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Phishing Attacks</a:t>
            </a:r>
            <a:endParaRPr sz="1600">
              <a:latin typeface="Roboto"/>
              <a:ea typeface="Roboto"/>
              <a:cs typeface="Roboto"/>
              <a:sym typeface="Roboto"/>
            </a:endParaRPr>
          </a:p>
        </p:txBody>
      </p:sp>
      <p:sp>
        <p:nvSpPr>
          <p:cNvPr id="3277" name="Google Shape;3277;p173"/>
          <p:cNvSpPr txBox="1"/>
          <p:nvPr/>
        </p:nvSpPr>
        <p:spPr>
          <a:xfrm>
            <a:off x="636425" y="2337400"/>
            <a:ext cx="1942500" cy="424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Credential Reuse</a:t>
            </a:r>
            <a:endParaRPr sz="1600">
              <a:latin typeface="Roboto"/>
              <a:ea typeface="Roboto"/>
              <a:cs typeface="Roboto"/>
              <a:sym typeface="Roboto"/>
            </a:endParaRPr>
          </a:p>
        </p:txBody>
      </p:sp>
      <p:sp>
        <p:nvSpPr>
          <p:cNvPr id="3278" name="Google Shape;3278;p173"/>
          <p:cNvSpPr txBox="1"/>
          <p:nvPr/>
        </p:nvSpPr>
        <p:spPr>
          <a:xfrm>
            <a:off x="636425" y="2847325"/>
            <a:ext cx="1942500" cy="424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Malware Attacks</a:t>
            </a:r>
            <a:endParaRPr sz="1600">
              <a:latin typeface="Roboto"/>
              <a:ea typeface="Roboto"/>
              <a:cs typeface="Roboto"/>
              <a:sym typeface="Roboto"/>
            </a:endParaRPr>
          </a:p>
        </p:txBody>
      </p:sp>
      <p:sp>
        <p:nvSpPr>
          <p:cNvPr id="3279" name="Google Shape;3279;p173"/>
          <p:cNvSpPr txBox="1"/>
          <p:nvPr/>
        </p:nvSpPr>
        <p:spPr>
          <a:xfrm>
            <a:off x="636425" y="3367125"/>
            <a:ext cx="1942500" cy="424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Man in the Middle</a:t>
            </a:r>
            <a:endParaRPr sz="1600">
              <a:latin typeface="Roboto"/>
              <a:ea typeface="Roboto"/>
              <a:cs typeface="Roboto"/>
              <a:sym typeface="Roboto"/>
            </a:endParaRPr>
          </a:p>
        </p:txBody>
      </p:sp>
      <p:sp>
        <p:nvSpPr>
          <p:cNvPr id="3280" name="Google Shape;3280;p173"/>
          <p:cNvSpPr txBox="1"/>
          <p:nvPr/>
        </p:nvSpPr>
        <p:spPr>
          <a:xfrm>
            <a:off x="636425" y="3881988"/>
            <a:ext cx="1942500" cy="424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Packet Sniffing</a:t>
            </a:r>
            <a:endParaRPr sz="1600">
              <a:latin typeface="Roboto"/>
              <a:ea typeface="Roboto"/>
              <a:cs typeface="Roboto"/>
              <a:sym typeface="Roboto"/>
            </a:endParaRPr>
          </a:p>
        </p:txBody>
      </p:sp>
      <p:sp>
        <p:nvSpPr>
          <p:cNvPr id="3281" name="Google Shape;3281;p173"/>
          <p:cNvSpPr txBox="1"/>
          <p:nvPr/>
        </p:nvSpPr>
        <p:spPr>
          <a:xfrm>
            <a:off x="636425" y="4399325"/>
            <a:ext cx="1942500" cy="424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Computer Theft</a:t>
            </a:r>
            <a:endParaRPr sz="1600">
              <a:latin typeface="Roboto"/>
              <a:ea typeface="Roboto"/>
              <a:cs typeface="Roboto"/>
              <a:sym typeface="Roboto"/>
            </a:endParaRPr>
          </a:p>
        </p:txBody>
      </p:sp>
      <p:sp>
        <p:nvSpPr>
          <p:cNvPr id="3282" name="Google Shape;3282;p173"/>
          <p:cNvSpPr txBox="1"/>
          <p:nvPr/>
        </p:nvSpPr>
        <p:spPr>
          <a:xfrm>
            <a:off x="3002400" y="1292863"/>
            <a:ext cx="1942500" cy="424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Brute-Force Attacks</a:t>
            </a:r>
            <a:endParaRPr sz="1600">
              <a:latin typeface="Roboto"/>
              <a:ea typeface="Roboto"/>
              <a:cs typeface="Roboto"/>
              <a:sym typeface="Roboto"/>
            </a:endParaRPr>
          </a:p>
        </p:txBody>
      </p:sp>
      <p:sp>
        <p:nvSpPr>
          <p:cNvPr id="3283" name="Google Shape;3283;p173"/>
          <p:cNvSpPr txBox="1"/>
          <p:nvPr/>
        </p:nvSpPr>
        <p:spPr>
          <a:xfrm>
            <a:off x="3002400" y="1812663"/>
            <a:ext cx="1942500" cy="424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Code Injection</a:t>
            </a:r>
            <a:endParaRPr sz="1600">
              <a:latin typeface="Roboto"/>
              <a:ea typeface="Roboto"/>
              <a:cs typeface="Roboto"/>
              <a:sym typeface="Roboto"/>
            </a:endParaRPr>
          </a:p>
        </p:txBody>
      </p:sp>
      <p:sp>
        <p:nvSpPr>
          <p:cNvPr id="3284" name="Google Shape;3284;p173"/>
          <p:cNvSpPr txBox="1"/>
          <p:nvPr/>
        </p:nvSpPr>
        <p:spPr>
          <a:xfrm>
            <a:off x="3002400" y="2332463"/>
            <a:ext cx="1942500" cy="424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Faulty Sessions</a:t>
            </a:r>
            <a:endParaRPr sz="1600">
              <a:latin typeface="Roboto"/>
              <a:ea typeface="Roboto"/>
              <a:cs typeface="Roboto"/>
              <a:sym typeface="Roboto"/>
            </a:endParaRPr>
          </a:p>
        </p:txBody>
      </p:sp>
      <p:sp>
        <p:nvSpPr>
          <p:cNvPr id="3285" name="Google Shape;3285;p173"/>
          <p:cNvSpPr txBox="1"/>
          <p:nvPr/>
        </p:nvSpPr>
        <p:spPr>
          <a:xfrm>
            <a:off x="3071850" y="3441075"/>
            <a:ext cx="1942500" cy="4242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OS Exploit</a:t>
            </a:r>
            <a:endParaRPr sz="1600">
              <a:latin typeface="Roboto"/>
              <a:ea typeface="Roboto"/>
              <a:cs typeface="Roboto"/>
              <a:sym typeface="Roboto"/>
            </a:endParaRPr>
          </a:p>
        </p:txBody>
      </p:sp>
      <p:sp>
        <p:nvSpPr>
          <p:cNvPr id="3286" name="Google Shape;3286;p173"/>
          <p:cNvSpPr txBox="1"/>
          <p:nvPr/>
        </p:nvSpPr>
        <p:spPr>
          <a:xfrm>
            <a:off x="3071850" y="4034825"/>
            <a:ext cx="1942500" cy="4242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Malicious Software</a:t>
            </a:r>
            <a:endParaRPr sz="1600">
              <a:latin typeface="Roboto"/>
              <a:ea typeface="Roboto"/>
              <a:cs typeface="Roboto"/>
              <a:sym typeface="Roboto"/>
            </a:endParaRPr>
          </a:p>
        </p:txBody>
      </p:sp>
      <p:sp>
        <p:nvSpPr>
          <p:cNvPr id="3287" name="Google Shape;3287;p173"/>
          <p:cNvSpPr txBox="1"/>
          <p:nvPr/>
        </p:nvSpPr>
        <p:spPr>
          <a:xfrm>
            <a:off x="5873400" y="1292863"/>
            <a:ext cx="1942500" cy="424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Default Credentials</a:t>
            </a:r>
            <a:endParaRPr sz="1600">
              <a:latin typeface="Roboto"/>
              <a:ea typeface="Roboto"/>
              <a:cs typeface="Roboto"/>
              <a:sym typeface="Roboto"/>
            </a:endParaRPr>
          </a:p>
        </p:txBody>
      </p:sp>
      <p:sp>
        <p:nvSpPr>
          <p:cNvPr id="3288" name="Google Shape;3288;p173"/>
          <p:cNvSpPr txBox="1"/>
          <p:nvPr/>
        </p:nvSpPr>
        <p:spPr>
          <a:xfrm>
            <a:off x="5873400" y="1812663"/>
            <a:ext cx="1942500" cy="424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Unpatched Database</a:t>
            </a:r>
            <a:endParaRPr sz="1600">
              <a:latin typeface="Roboto"/>
              <a:ea typeface="Roboto"/>
              <a:cs typeface="Roboto"/>
              <a:sym typeface="Roboto"/>
            </a:endParaRPr>
          </a:p>
        </p:txBody>
      </p:sp>
      <p:sp>
        <p:nvSpPr>
          <p:cNvPr id="3289" name="Google Shape;3289;p173"/>
          <p:cNvSpPr txBox="1"/>
          <p:nvPr/>
        </p:nvSpPr>
        <p:spPr>
          <a:xfrm>
            <a:off x="5873400" y="2332463"/>
            <a:ext cx="1942500" cy="424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Lack of Segregation</a:t>
            </a:r>
            <a:endParaRPr sz="1600">
              <a:latin typeface="Roboto"/>
              <a:ea typeface="Roboto"/>
              <a:cs typeface="Roboto"/>
              <a:sym typeface="Roboto"/>
            </a:endParaRPr>
          </a:p>
        </p:txBody>
      </p:sp>
      <p:sp>
        <p:nvSpPr>
          <p:cNvPr id="3290" name="Google Shape;3290;p173"/>
          <p:cNvSpPr txBox="1"/>
          <p:nvPr/>
        </p:nvSpPr>
        <p:spPr>
          <a:xfrm>
            <a:off x="5507275" y="3271525"/>
            <a:ext cx="3261600" cy="12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Name three Risk Mitigation Options</a:t>
            </a:r>
            <a:endParaRPr sz="2400" b="1">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8"/>
        <p:cNvGrpSpPr/>
        <p:nvPr/>
      </p:nvGrpSpPr>
      <p:grpSpPr>
        <a:xfrm>
          <a:off x="0" y="0"/>
          <a:ext cx="0" cy="0"/>
          <a:chOff x="0" y="0"/>
          <a:chExt cx="0" cy="0"/>
        </a:xfrm>
      </p:grpSpPr>
      <p:sp>
        <p:nvSpPr>
          <p:cNvPr id="3049" name="Google Shape;3049;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3050" name="Google Shape;3050;p15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students will be able to:</a:t>
            </a:r>
            <a:endParaRPr/>
          </a:p>
        </p:txBody>
      </p:sp>
      <p:sp>
        <p:nvSpPr>
          <p:cNvPr id="3051" name="Google Shape;3051;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3052" name="Google Shape;3052;p1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53" name="Google Shape;3053;p156"/>
          <p:cNvSpPr txBox="1"/>
          <p:nvPr/>
        </p:nvSpPr>
        <p:spPr>
          <a:xfrm>
            <a:off x="333375" y="1266825"/>
            <a:ext cx="8619300" cy="3489600"/>
          </a:xfrm>
          <a:prstGeom prst="rect">
            <a:avLst/>
          </a:prstGeom>
          <a:noFill/>
          <a:ln>
            <a:noFill/>
          </a:ln>
        </p:spPr>
        <p:txBody>
          <a:bodyPr spcFirstLastPara="1" wrap="square" lIns="91425" tIns="91425" rIns="91425" bIns="91425" anchor="t" anchorCtr="0">
            <a:noAutofit/>
          </a:bodyPr>
          <a:lstStyle/>
          <a:p>
            <a:pPr marL="457200" lvl="0" indent="-355600" algn="l" rtl="0">
              <a:lnSpc>
                <a:spcPct val="114000"/>
              </a:lnSpc>
              <a:spcBef>
                <a:spcPts val="0"/>
              </a:spcBef>
              <a:spcAft>
                <a:spcPts val="0"/>
              </a:spcAft>
              <a:buSzPts val="2000"/>
              <a:buFont typeface="Roboto Light"/>
              <a:buChar char="●"/>
            </a:pPr>
            <a:r>
              <a:rPr lang="en" sz="2000">
                <a:latin typeface="Roboto Light"/>
                <a:ea typeface="Roboto Light"/>
                <a:cs typeface="Roboto Light"/>
                <a:sym typeface="Roboto Light"/>
              </a:rPr>
              <a:t>Articulate a clear definition of the CIA Triad and its elements.</a:t>
            </a:r>
            <a:endParaRPr sz="2000">
              <a:latin typeface="Roboto Light"/>
              <a:ea typeface="Roboto Light"/>
              <a:cs typeface="Roboto Light"/>
              <a:sym typeface="Roboto Light"/>
            </a:endParaRPr>
          </a:p>
          <a:p>
            <a:pPr marL="457200" lvl="0" indent="-355600" algn="l" rtl="0">
              <a:lnSpc>
                <a:spcPct val="114000"/>
              </a:lnSpc>
              <a:spcBef>
                <a:spcPts val="1000"/>
              </a:spcBef>
              <a:spcAft>
                <a:spcPts val="0"/>
              </a:spcAft>
              <a:buSzPts val="2000"/>
              <a:buFont typeface="Roboto Light"/>
              <a:buChar char="●"/>
            </a:pPr>
            <a:r>
              <a:rPr lang="en" sz="2000">
                <a:latin typeface="Roboto Light"/>
                <a:ea typeface="Roboto Light"/>
                <a:cs typeface="Roboto Light"/>
                <a:sym typeface="Roboto Light"/>
              </a:rPr>
              <a:t>Define and contextualize technical terms found in recent cybersecurity trends and reports.</a:t>
            </a:r>
            <a:endParaRPr sz="2000">
              <a:latin typeface="Roboto Light"/>
              <a:ea typeface="Roboto Light"/>
              <a:cs typeface="Roboto Light"/>
              <a:sym typeface="Roboto Light"/>
            </a:endParaRPr>
          </a:p>
          <a:p>
            <a:pPr marL="457200" lvl="0" indent="-355600" algn="l" rtl="0">
              <a:lnSpc>
                <a:spcPct val="114000"/>
              </a:lnSpc>
              <a:spcBef>
                <a:spcPts val="1000"/>
              </a:spcBef>
              <a:spcAft>
                <a:spcPts val="0"/>
              </a:spcAft>
              <a:buSzPts val="2000"/>
              <a:buFont typeface="Roboto Light"/>
              <a:buChar char="●"/>
            </a:pPr>
            <a:r>
              <a:rPr lang="en" sz="2000">
                <a:latin typeface="Roboto Light"/>
                <a:ea typeface="Roboto Light"/>
                <a:cs typeface="Roboto Light"/>
                <a:sym typeface="Roboto Light"/>
              </a:rPr>
              <a:t>Utilize cybersecurity trend reports to communicate risk patterns.</a:t>
            </a:r>
            <a:endParaRPr sz="2000">
              <a:latin typeface="Roboto Light"/>
              <a:ea typeface="Roboto Light"/>
              <a:cs typeface="Roboto Light"/>
              <a:sym typeface="Roboto Light"/>
            </a:endParaRPr>
          </a:p>
          <a:p>
            <a:pPr marL="457200" lvl="0" indent="-355600" algn="l" rtl="0">
              <a:lnSpc>
                <a:spcPct val="114000"/>
              </a:lnSpc>
              <a:spcBef>
                <a:spcPts val="1000"/>
              </a:spcBef>
              <a:spcAft>
                <a:spcPts val="1000"/>
              </a:spcAft>
              <a:buSzPts val="2000"/>
              <a:buFont typeface="Roboto Light"/>
              <a:buChar char="●"/>
            </a:pPr>
            <a:r>
              <a:rPr lang="en" sz="2000">
                <a:latin typeface="Roboto Light"/>
                <a:ea typeface="Roboto Light"/>
                <a:cs typeface="Roboto Light"/>
                <a:sym typeface="Roboto Light"/>
              </a:rPr>
              <a:t>Conduct and present analysis on a vulnerability, exploit, or threat actor to a non-technical audience using independent research.</a:t>
            </a:r>
            <a:endParaRPr sz="2000">
              <a:latin typeface="Roboto Light"/>
              <a:ea typeface="Roboto Light"/>
              <a:cs typeface="Roboto Light"/>
              <a:sym typeface="Roboto Light"/>
            </a:endParaRPr>
          </a:p>
        </p:txBody>
      </p:sp>
      <p:sp>
        <p:nvSpPr>
          <p:cNvPr id="3054" name="Google Shape;3054;p156"/>
          <p:cNvSpPr/>
          <p:nvPr/>
        </p:nvSpPr>
        <p:spPr>
          <a:xfrm>
            <a:off x="430175" y="1360450"/>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56"/>
          <p:cNvSpPr/>
          <p:nvPr/>
        </p:nvSpPr>
        <p:spPr>
          <a:xfrm>
            <a:off x="430175" y="1854113"/>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56"/>
          <p:cNvSpPr/>
          <p:nvPr/>
        </p:nvSpPr>
        <p:spPr>
          <a:xfrm>
            <a:off x="430175" y="2645613"/>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56"/>
          <p:cNvSpPr/>
          <p:nvPr/>
        </p:nvSpPr>
        <p:spPr>
          <a:xfrm>
            <a:off x="430175" y="3138550"/>
            <a:ext cx="355500" cy="355500"/>
          </a:xfrm>
          <a:prstGeom prst="bevel">
            <a:avLst>
              <a:gd name="adj" fmla="val 125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294"/>
        <p:cNvGrpSpPr/>
        <p:nvPr/>
      </p:nvGrpSpPr>
      <p:grpSpPr>
        <a:xfrm>
          <a:off x="0" y="0"/>
          <a:ext cx="0" cy="0"/>
          <a:chOff x="0" y="0"/>
          <a:chExt cx="0" cy="0"/>
        </a:xfrm>
      </p:grpSpPr>
      <p:sp>
        <p:nvSpPr>
          <p:cNvPr id="3295" name="Google Shape;3295;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3296" name="Google Shape;3296;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Name Three Risk Mitigation Options</a:t>
            </a:r>
            <a:endParaRPr/>
          </a:p>
        </p:txBody>
      </p:sp>
      <p:sp>
        <p:nvSpPr>
          <p:cNvPr id="3297" name="Google Shape;3297;p1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298" name="Google Shape;3298;p174"/>
          <p:cNvSpPr txBox="1">
            <a:spLocks noGrp="1"/>
          </p:cNvSpPr>
          <p:nvPr>
            <p:ph type="body" idx="3"/>
          </p:nvPr>
        </p:nvSpPr>
        <p:spPr>
          <a:xfrm>
            <a:off x="175" y="1086500"/>
            <a:ext cx="9144000" cy="3820200"/>
          </a:xfrm>
          <a:prstGeom prst="rect">
            <a:avLst/>
          </a:prstGeom>
          <a:ln w="9525" cap="flat" cmpd="sng">
            <a:solidFill>
              <a:srgbClr val="F1C232"/>
            </a:solidFill>
            <a:prstDash val="solid"/>
            <a:round/>
            <a:headEnd type="none" w="sm" len="sm"/>
            <a:tailEnd type="none" w="sm" len="sm"/>
          </a:ln>
        </p:spPr>
        <p:txBody>
          <a:bodyPr spcFirstLastPara="1" wrap="square" lIns="457200" tIns="0" rIns="457200" bIns="914400" anchor="t" anchorCtr="0">
            <a:noAutofit/>
          </a:bodyPr>
          <a:lstStyle/>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1.</a:t>
            </a:r>
            <a:r>
              <a:rPr lang="en" sz="1500" b="1">
                <a:solidFill>
                  <a:schemeClr val="dk1"/>
                </a:solidFill>
                <a:latin typeface="Arial"/>
                <a:ea typeface="Arial"/>
                <a:cs typeface="Arial"/>
                <a:sym typeface="Arial"/>
              </a:rPr>
              <a:t>  </a:t>
            </a:r>
            <a:r>
              <a:rPr lang="en" sz="1500">
                <a:solidFill>
                  <a:schemeClr val="dk1"/>
                </a:solidFill>
                <a:latin typeface="Arial"/>
                <a:ea typeface="Arial"/>
                <a:cs typeface="Arial"/>
                <a:sym typeface="Arial"/>
              </a:rPr>
              <a:t>Educate all users on dangers of phishing and social engineering</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2. Ensure passwords are truly unique to website (require characters atypical of other websites).</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3. Ensure users are using multi-factor authentication (login + phone confirmation).</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4. Ensure administrators can only access the network from a secure location (on premises).</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5. Ensure passwords used are </a:t>
            </a:r>
            <a:r>
              <a:rPr lang="en" sz="1500" i="1">
                <a:solidFill>
                  <a:schemeClr val="dk1"/>
                </a:solidFill>
                <a:latin typeface="Arial"/>
                <a:ea typeface="Arial"/>
                <a:cs typeface="Arial"/>
                <a:sym typeface="Arial"/>
              </a:rPr>
              <a:t>strong</a:t>
            </a:r>
            <a:r>
              <a:rPr lang="en" sz="1500">
                <a:solidFill>
                  <a:schemeClr val="dk1"/>
                </a:solidFill>
                <a:latin typeface="Arial"/>
                <a:ea typeface="Arial"/>
                <a:cs typeface="Arial"/>
                <a:sym typeface="Arial"/>
              </a:rPr>
              <a:t> (alphanumeric + symbols).</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6. Ensure login fields do </a:t>
            </a:r>
            <a:r>
              <a:rPr lang="en" sz="1500" i="1">
                <a:solidFill>
                  <a:schemeClr val="dk1"/>
                </a:solidFill>
                <a:latin typeface="Arial"/>
                <a:ea typeface="Arial"/>
                <a:cs typeface="Arial"/>
                <a:sym typeface="Arial"/>
              </a:rPr>
              <a:t>not </a:t>
            </a:r>
            <a:r>
              <a:rPr lang="en" sz="1500">
                <a:solidFill>
                  <a:schemeClr val="dk1"/>
                </a:solidFill>
                <a:latin typeface="Arial"/>
                <a:ea typeface="Arial"/>
                <a:cs typeface="Arial"/>
                <a:sym typeface="Arial"/>
              </a:rPr>
              <a:t>accept any code insertions.</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7. Ensure users are immediately signed off upon closing a browser. </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8. Ensure all servers are routinely patched against latest known vulnerabilities.</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9. Ensure physical access to servers is protected by multiple forms of authentication</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10. Ensure that all data stored in the database is encrypted and cannot be read without additional login information.</a:t>
            </a:r>
            <a:endParaRPr sz="1500">
              <a:solidFill>
                <a:schemeClr val="dk1"/>
              </a:solidFill>
              <a:latin typeface="Arial"/>
              <a:ea typeface="Arial"/>
              <a:cs typeface="Arial"/>
              <a:sym typeface="Arial"/>
            </a:endParaRPr>
          </a:p>
          <a:p>
            <a:pPr marL="0" lvl="0" indent="0" algn="l" rtl="0">
              <a:lnSpc>
                <a:spcPct val="140000"/>
              </a:lnSpc>
              <a:spcBef>
                <a:spcPts val="0"/>
              </a:spcBef>
              <a:spcAft>
                <a:spcPts val="0"/>
              </a:spcAft>
              <a:buClr>
                <a:schemeClr val="dk1"/>
              </a:buClr>
              <a:buSzPts val="1100"/>
              <a:buFont typeface="Arial"/>
              <a:buNone/>
            </a:pPr>
            <a:r>
              <a:rPr lang="en" sz="1500">
                <a:solidFill>
                  <a:schemeClr val="dk1"/>
                </a:solidFill>
                <a:latin typeface="Arial"/>
                <a:ea typeface="Arial"/>
                <a:cs typeface="Arial"/>
                <a:sym typeface="Arial"/>
              </a:rPr>
              <a:t>11. Ensure that all cloud security platforms follow best practices for security implementation.</a:t>
            </a:r>
            <a:endParaRPr sz="1500">
              <a:solidFill>
                <a:schemeClr val="dk1"/>
              </a:solidFill>
              <a:latin typeface="Arial"/>
              <a:ea typeface="Arial"/>
              <a:cs typeface="Arial"/>
              <a:sym typeface="Arial"/>
            </a:endParaRPr>
          </a:p>
          <a:p>
            <a:pPr marL="0" lvl="0" indent="0" algn="l" rtl="0">
              <a:spcBef>
                <a:spcPts val="0"/>
              </a:spcBef>
              <a:spcAft>
                <a:spcPts val="800"/>
              </a:spcAft>
              <a:buNone/>
            </a:pPr>
            <a:endParaRPr sz="1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2"/>
        <p:cNvGrpSpPr/>
        <p:nvPr/>
      </p:nvGrpSpPr>
      <p:grpSpPr>
        <a:xfrm>
          <a:off x="0" y="0"/>
          <a:ext cx="0" cy="0"/>
          <a:chOff x="0" y="0"/>
          <a:chExt cx="0" cy="0"/>
        </a:xfrm>
      </p:grpSpPr>
      <p:sp>
        <p:nvSpPr>
          <p:cNvPr id="3303" name="Google Shape;3303;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i="1" dirty="0" smtClean="0"/>
              <a:t>Oh </a:t>
            </a:r>
            <a:r>
              <a:rPr lang="en" i="1" dirty="0"/>
              <a:t>look, a Phone... </a:t>
            </a:r>
            <a:r>
              <a:rPr lang="en" dirty="0"/>
              <a:t> </a:t>
            </a:r>
            <a:endParaRPr dirty="0"/>
          </a:p>
        </p:txBody>
      </p:sp>
      <p:sp>
        <p:nvSpPr>
          <p:cNvPr id="3304" name="Google Shape;3304;p1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i="1" dirty="0"/>
              <a:t>L</a:t>
            </a:r>
            <a:r>
              <a:rPr lang="en" sz="2400" i="1" dirty="0" smtClean="0"/>
              <a:t>ast class</a:t>
            </a:r>
            <a:r>
              <a:rPr lang="en" sz="2400" i="1" dirty="0"/>
              <a:t>, </a:t>
            </a:r>
            <a:r>
              <a:rPr lang="en" sz="2400" dirty="0"/>
              <a:t>two students left their phones unattended at some point. </a:t>
            </a:r>
            <a:endParaRPr sz="2400" dirty="0"/>
          </a:p>
        </p:txBody>
      </p:sp>
      <p:sp>
        <p:nvSpPr>
          <p:cNvPr id="3305" name="Google Shape;3305;p175"/>
          <p:cNvSpPr txBox="1">
            <a:spLocks noGrp="1"/>
          </p:cNvSpPr>
          <p:nvPr>
            <p:ph type="body" idx="2"/>
          </p:nvPr>
        </p:nvSpPr>
        <p:spPr>
          <a:xfrm>
            <a:off x="175" y="1523813"/>
            <a:ext cx="9144000" cy="2959500"/>
          </a:xfrm>
          <a:prstGeom prst="rect">
            <a:avLst/>
          </a:prstGeom>
        </p:spPr>
        <p:txBody>
          <a:bodyPr spcFirstLastPara="1" wrap="square" lIns="457200" tIns="0" rIns="457200" bIns="914400" anchor="t" anchorCtr="0">
            <a:noAutofit/>
          </a:bodyPr>
          <a:lstStyle/>
          <a:p>
            <a:pPr marL="0" lvl="0" indent="0" algn="l" rtl="0">
              <a:lnSpc>
                <a:spcPct val="90000"/>
              </a:lnSpc>
              <a:spcBef>
                <a:spcPts val="1000"/>
              </a:spcBef>
              <a:spcAft>
                <a:spcPts val="0"/>
              </a:spcAft>
              <a:buNone/>
            </a:pPr>
            <a:endParaRPr sz="18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 sz="1800">
                <a:solidFill>
                  <a:schemeClr val="dk1"/>
                </a:solidFill>
              </a:rPr>
              <a:t>With the person sitting next to you, identify as many exploits possible in the event of a cell phone being stolen.</a:t>
            </a:r>
            <a:endParaRPr sz="1800">
              <a:solidFill>
                <a:schemeClr val="dk1"/>
              </a:solidFill>
            </a:endParaRPr>
          </a:p>
          <a:p>
            <a:pPr marL="0" lvl="0" indent="0" algn="l" rtl="0">
              <a:lnSpc>
                <a:spcPct val="90000"/>
              </a:lnSpc>
              <a:spcBef>
                <a:spcPts val="1000"/>
              </a:spcBef>
              <a:spcAft>
                <a:spcPts val="0"/>
              </a:spcAft>
              <a:buNone/>
            </a:pPr>
            <a:endParaRPr sz="1800" b="1">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 sz="1800" b="1">
                <a:solidFill>
                  <a:schemeClr val="dk1"/>
                </a:solidFill>
              </a:rPr>
              <a:t>Hint: </a:t>
            </a:r>
            <a:r>
              <a:rPr lang="en" sz="1800">
                <a:solidFill>
                  <a:schemeClr val="dk1"/>
                </a:solidFill>
              </a:rPr>
              <a:t>Be creative! Think like a hacker. What is the worst possible damage that could ensue. Try to do </a:t>
            </a:r>
            <a:r>
              <a:rPr lang="en" sz="1800" i="1">
                <a:solidFill>
                  <a:schemeClr val="dk1"/>
                </a:solidFill>
              </a:rPr>
              <a:t>real damage</a:t>
            </a:r>
            <a:r>
              <a:rPr lang="en" sz="1800">
                <a:solidFill>
                  <a:schemeClr val="dk1"/>
                </a:solidFill>
              </a:rPr>
              <a:t>. Think beyond the value of the phone itself.</a:t>
            </a:r>
            <a:endParaRPr sz="1800">
              <a:solidFill>
                <a:schemeClr val="dk1"/>
              </a:solidFill>
            </a:endParaRPr>
          </a:p>
          <a:p>
            <a:pPr marL="0" lvl="0" indent="0" algn="l" rtl="0">
              <a:spcBef>
                <a:spcPts val="0"/>
              </a:spcBef>
              <a:spcAft>
                <a:spcPts val="800"/>
              </a:spcAft>
              <a:buNone/>
            </a:pPr>
            <a:endParaRPr sz="1800"/>
          </a:p>
        </p:txBody>
      </p:sp>
      <p:sp>
        <p:nvSpPr>
          <p:cNvPr id="3306" name="Google Shape;3306;p17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3307" name="Google Shape;3307;p175"/>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1"/>
        <p:cNvGrpSpPr/>
        <p:nvPr/>
      </p:nvGrpSpPr>
      <p:grpSpPr>
        <a:xfrm>
          <a:off x="0" y="0"/>
          <a:ext cx="0" cy="0"/>
          <a:chOff x="0" y="0"/>
          <a:chExt cx="0" cy="0"/>
        </a:xfrm>
      </p:grpSpPr>
      <p:sp>
        <p:nvSpPr>
          <p:cNvPr id="3312" name="Google Shape;3312;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Let’s Review: </a:t>
            </a:r>
            <a:r>
              <a:rPr lang="en" i="1">
                <a:solidFill>
                  <a:schemeClr val="dk1"/>
                </a:solidFill>
              </a:rPr>
              <a:t>Oh look, a Phone... </a:t>
            </a:r>
            <a:r>
              <a:rPr lang="en">
                <a:solidFill>
                  <a:schemeClr val="dk1"/>
                </a:solidFill>
              </a:rPr>
              <a:t> </a:t>
            </a:r>
            <a:endParaRPr/>
          </a:p>
        </p:txBody>
      </p:sp>
      <p:sp>
        <p:nvSpPr>
          <p:cNvPr id="3313" name="Google Shape;3313;p176"/>
          <p:cNvSpPr txBox="1">
            <a:spLocks noGrp="1"/>
          </p:cNvSpPr>
          <p:nvPr>
            <p:ph type="body" idx="2"/>
          </p:nvPr>
        </p:nvSpPr>
        <p:spPr>
          <a:xfrm>
            <a:off x="175" y="735963"/>
            <a:ext cx="9144000" cy="3747600"/>
          </a:xfrm>
          <a:prstGeom prst="rect">
            <a:avLst/>
          </a:prstGeom>
          <a:ln w="9525" cap="flat" cmpd="sng">
            <a:solidFill>
              <a:srgbClr val="FFD966"/>
            </a:solidFill>
            <a:prstDash val="solid"/>
            <a:round/>
            <a:headEnd type="none" w="sm" len="sm"/>
            <a:tailEnd type="none" w="sm" len="sm"/>
          </a:ln>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b="1" u="sng">
                <a:solidFill>
                  <a:schemeClr val="dk1"/>
                </a:solidFill>
              </a:rPr>
              <a:t>Potential Adverse Event</a:t>
            </a:r>
            <a:endParaRPr sz="1800" b="1" u="sng">
              <a:solidFill>
                <a:schemeClr val="dk1"/>
              </a:solidFill>
            </a:endParaRPr>
          </a:p>
          <a:p>
            <a:pPr marL="457200" lvl="0" indent="-323850" algn="l" rtl="0">
              <a:lnSpc>
                <a:spcPct val="150000"/>
              </a:lnSpc>
              <a:spcBef>
                <a:spcPts val="0"/>
              </a:spcBef>
              <a:spcAft>
                <a:spcPts val="0"/>
              </a:spcAft>
              <a:buClr>
                <a:schemeClr val="dk1"/>
              </a:buClr>
              <a:buSzPts val="1500"/>
              <a:buAutoNum type="arabicPeriod"/>
            </a:pPr>
            <a:r>
              <a:rPr lang="en" sz="1500">
                <a:solidFill>
                  <a:schemeClr val="dk1"/>
                </a:solidFill>
              </a:rPr>
              <a:t>Cell phone can be wiped (cleared) and re-sold.</a:t>
            </a:r>
            <a:endParaRPr sz="1500">
              <a:solidFill>
                <a:schemeClr val="dk1"/>
              </a:solidFill>
            </a:endParaRPr>
          </a:p>
          <a:p>
            <a:pPr marL="457200" lvl="0" indent="-323850" algn="l" rtl="0">
              <a:lnSpc>
                <a:spcPct val="150000"/>
              </a:lnSpc>
              <a:spcBef>
                <a:spcPts val="0"/>
              </a:spcBef>
              <a:spcAft>
                <a:spcPts val="0"/>
              </a:spcAft>
              <a:buClr>
                <a:schemeClr val="dk1"/>
              </a:buClr>
              <a:buSzPts val="1500"/>
              <a:buAutoNum type="arabicPeriod"/>
            </a:pPr>
            <a:r>
              <a:rPr lang="en" sz="1500">
                <a:solidFill>
                  <a:schemeClr val="dk1"/>
                </a:solidFill>
              </a:rPr>
              <a:t>Cell phone memory can be harvested. Photos and sensitive material could be used for blackmail.</a:t>
            </a:r>
            <a:endParaRPr sz="1500">
              <a:solidFill>
                <a:schemeClr val="dk1"/>
              </a:solidFill>
            </a:endParaRPr>
          </a:p>
          <a:p>
            <a:pPr marL="457200" lvl="0" indent="-323850" algn="l" rtl="0">
              <a:lnSpc>
                <a:spcPct val="150000"/>
              </a:lnSpc>
              <a:spcBef>
                <a:spcPts val="0"/>
              </a:spcBef>
              <a:spcAft>
                <a:spcPts val="0"/>
              </a:spcAft>
              <a:buClr>
                <a:schemeClr val="dk1"/>
              </a:buClr>
              <a:buSzPts val="1500"/>
              <a:buAutoNum type="arabicPeriod"/>
            </a:pPr>
            <a:r>
              <a:rPr lang="en" sz="1500">
                <a:solidFill>
                  <a:schemeClr val="dk1"/>
                </a:solidFill>
              </a:rPr>
              <a:t>Credentials for email and social media accounts could be used to extract financial gain.</a:t>
            </a:r>
            <a:endParaRPr sz="1500">
              <a:solidFill>
                <a:schemeClr val="dk1"/>
              </a:solidFill>
            </a:endParaRPr>
          </a:p>
          <a:p>
            <a:pPr marL="457200" lvl="0" indent="-323850" algn="l" rtl="0">
              <a:lnSpc>
                <a:spcPct val="150000"/>
              </a:lnSpc>
              <a:spcBef>
                <a:spcPts val="0"/>
              </a:spcBef>
              <a:spcAft>
                <a:spcPts val="0"/>
              </a:spcAft>
              <a:buClr>
                <a:schemeClr val="dk1"/>
              </a:buClr>
              <a:buSzPts val="1500"/>
              <a:buAutoNum type="arabicPeriod"/>
            </a:pPr>
            <a:r>
              <a:rPr lang="en" sz="1500">
                <a:solidFill>
                  <a:schemeClr val="dk1"/>
                </a:solidFill>
              </a:rPr>
              <a:t>Installed applications could be used to make purchases.</a:t>
            </a:r>
            <a:endParaRPr sz="1500">
              <a:solidFill>
                <a:schemeClr val="dk1"/>
              </a:solidFill>
            </a:endParaRPr>
          </a:p>
          <a:p>
            <a:pPr marL="457200" lvl="0" indent="-323850" algn="l" rtl="0">
              <a:lnSpc>
                <a:spcPct val="150000"/>
              </a:lnSpc>
              <a:spcBef>
                <a:spcPts val="0"/>
              </a:spcBef>
              <a:spcAft>
                <a:spcPts val="0"/>
              </a:spcAft>
              <a:buClr>
                <a:schemeClr val="dk1"/>
              </a:buClr>
              <a:buSzPts val="1500"/>
              <a:buAutoNum type="arabicPeriod"/>
            </a:pPr>
            <a:r>
              <a:rPr lang="en" sz="1500">
                <a:solidFill>
                  <a:schemeClr val="dk1"/>
                </a:solidFill>
              </a:rPr>
              <a:t>Malware software could be directly installed to track future activity </a:t>
            </a:r>
            <a:endParaRPr sz="1500">
              <a:solidFill>
                <a:schemeClr val="dk1"/>
              </a:solidFill>
            </a:endParaRPr>
          </a:p>
          <a:p>
            <a:pPr marL="457200" lvl="0" indent="-323850" algn="l" rtl="0">
              <a:lnSpc>
                <a:spcPct val="150000"/>
              </a:lnSpc>
              <a:spcBef>
                <a:spcPts val="0"/>
              </a:spcBef>
              <a:spcAft>
                <a:spcPts val="0"/>
              </a:spcAft>
              <a:buClr>
                <a:schemeClr val="dk1"/>
              </a:buClr>
              <a:buSzPts val="1500"/>
              <a:buAutoNum type="arabicPeriod"/>
            </a:pPr>
            <a:r>
              <a:rPr lang="en" sz="1500">
                <a:solidFill>
                  <a:schemeClr val="dk1"/>
                </a:solidFill>
              </a:rPr>
              <a:t>Contacts on your phone could be socially engineered into providing monetary value.</a:t>
            </a:r>
            <a:endParaRPr sz="1500">
              <a:solidFill>
                <a:schemeClr val="dk1"/>
              </a:solidFill>
            </a:endParaRPr>
          </a:p>
          <a:p>
            <a:pPr marL="457200" lvl="0" indent="-323850" algn="l" rtl="0">
              <a:lnSpc>
                <a:spcPct val="150000"/>
              </a:lnSpc>
              <a:spcBef>
                <a:spcPts val="0"/>
              </a:spcBef>
              <a:spcAft>
                <a:spcPts val="0"/>
              </a:spcAft>
              <a:buClr>
                <a:schemeClr val="dk1"/>
              </a:buClr>
              <a:buSzPts val="1500"/>
              <a:buAutoNum type="arabicPeriod"/>
            </a:pPr>
            <a:r>
              <a:rPr lang="en" sz="1500">
                <a:solidFill>
                  <a:schemeClr val="dk1"/>
                </a:solidFill>
              </a:rPr>
              <a:t>Your phone could be used to conduct illegal activity.</a:t>
            </a:r>
            <a:endParaRPr sz="1500">
              <a:solidFill>
                <a:schemeClr val="dk1"/>
              </a:solidFill>
            </a:endParaRPr>
          </a:p>
          <a:p>
            <a:pPr marL="457200" lvl="0" indent="-323850" algn="l" rtl="0">
              <a:lnSpc>
                <a:spcPct val="150000"/>
              </a:lnSpc>
              <a:spcBef>
                <a:spcPts val="0"/>
              </a:spcBef>
              <a:spcAft>
                <a:spcPts val="0"/>
              </a:spcAft>
              <a:buClr>
                <a:schemeClr val="dk1"/>
              </a:buClr>
              <a:buSzPts val="1500"/>
              <a:buAutoNum type="arabicPeriod"/>
            </a:pPr>
            <a:r>
              <a:rPr lang="en" sz="1500">
                <a:solidFill>
                  <a:schemeClr val="dk1"/>
                </a:solidFill>
              </a:rPr>
              <a:t>Your identity could be stolen.</a:t>
            </a:r>
            <a:endParaRPr sz="1500">
              <a:solidFill>
                <a:schemeClr val="dk1"/>
              </a:solidFill>
            </a:endParaRPr>
          </a:p>
          <a:p>
            <a:pPr marL="0" lvl="0" indent="0" algn="l" rtl="0">
              <a:spcBef>
                <a:spcPts val="0"/>
              </a:spcBef>
              <a:spcAft>
                <a:spcPts val="800"/>
              </a:spcAft>
              <a:buNone/>
            </a:pPr>
            <a:endParaRPr sz="1800"/>
          </a:p>
        </p:txBody>
      </p:sp>
      <p:sp>
        <p:nvSpPr>
          <p:cNvPr id="3314" name="Google Shape;3314;p176"/>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3315" name="Google Shape;3315;p176"/>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Google Shape;3320;p17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CIA Triad</a:t>
            </a:r>
            <a:endParaRPr/>
          </a:p>
        </p:txBody>
      </p:sp>
      <p:sp>
        <p:nvSpPr>
          <p:cNvPr id="3321" name="Google Shape;3321;p1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25"/>
        <p:cNvGrpSpPr/>
        <p:nvPr/>
      </p:nvGrpSpPr>
      <p:grpSpPr>
        <a:xfrm>
          <a:off x="0" y="0"/>
          <a:ext cx="0" cy="0"/>
          <a:chOff x="0" y="0"/>
          <a:chExt cx="0" cy="0"/>
        </a:xfrm>
      </p:grpSpPr>
      <p:sp>
        <p:nvSpPr>
          <p:cNvPr id="3326" name="Google Shape;3326;p1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InfoSec Bible: The CIA Triad</a:t>
            </a:r>
            <a:endParaRPr/>
          </a:p>
        </p:txBody>
      </p:sp>
      <p:sp>
        <p:nvSpPr>
          <p:cNvPr id="3327" name="Google Shape;3327;p1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328" name="Google Shape;3328;p178"/>
          <p:cNvSpPr/>
          <p:nvPr/>
        </p:nvSpPr>
        <p:spPr>
          <a:xfrm>
            <a:off x="3386398" y="856313"/>
            <a:ext cx="2371200" cy="1869900"/>
          </a:xfrm>
          <a:prstGeom prst="triangle">
            <a:avLst>
              <a:gd name="adj" fmla="val 50000"/>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329" name="Google Shape;3329;p178"/>
          <p:cNvSpPr/>
          <p:nvPr/>
        </p:nvSpPr>
        <p:spPr>
          <a:xfrm rot="10800000" flipH="1">
            <a:off x="3386398" y="2726226"/>
            <a:ext cx="2371200" cy="1865700"/>
          </a:xfrm>
          <a:prstGeom prst="triangle">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78"/>
          <p:cNvSpPr/>
          <p:nvPr/>
        </p:nvSpPr>
        <p:spPr>
          <a:xfrm>
            <a:off x="2200725" y="2728325"/>
            <a:ext cx="2371200" cy="1865700"/>
          </a:xfrm>
          <a:prstGeom prst="triangle">
            <a:avLst>
              <a:gd name="adj" fmla="val 50000"/>
            </a:avLst>
          </a:prstGeom>
          <a:solidFill>
            <a:srgbClr val="4FA786"/>
          </a:solidFill>
          <a:ln w="9525" cap="flat" cmpd="sng">
            <a:solidFill>
              <a:srgbClr val="4FA78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78"/>
          <p:cNvSpPr/>
          <p:nvPr/>
        </p:nvSpPr>
        <p:spPr>
          <a:xfrm>
            <a:off x="4572079" y="2724132"/>
            <a:ext cx="2371200" cy="1869900"/>
          </a:xfrm>
          <a:prstGeom prst="triangle">
            <a:avLst>
              <a:gd name="adj" fmla="val 50000"/>
            </a:avLst>
          </a:prstGeom>
          <a:solidFill>
            <a:srgbClr val="365C8B"/>
          </a:solidFill>
          <a:ln w="9525" cap="flat" cmpd="sng">
            <a:solidFill>
              <a:srgbClr val="365C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78"/>
          <p:cNvSpPr txBox="1"/>
          <p:nvPr/>
        </p:nvSpPr>
        <p:spPr>
          <a:xfrm>
            <a:off x="3519150" y="1429500"/>
            <a:ext cx="2105700" cy="9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2CC"/>
                </a:solidFill>
                <a:latin typeface="Montserrat SemiBold"/>
                <a:ea typeface="Montserrat SemiBold"/>
                <a:cs typeface="Montserrat SemiBold"/>
                <a:sym typeface="Montserrat SemiBold"/>
              </a:rPr>
              <a:t>1</a:t>
            </a:r>
            <a:endParaRPr sz="3600">
              <a:solidFill>
                <a:srgbClr val="FFF2CC"/>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a:p>
          <a:p>
            <a:pPr marL="0" lvl="0" indent="0" algn="ctr" rtl="0">
              <a:spcBef>
                <a:spcPts val="0"/>
              </a:spcBef>
              <a:spcAft>
                <a:spcPts val="0"/>
              </a:spcAft>
              <a:buNone/>
            </a:pPr>
            <a:r>
              <a:rPr lang="en">
                <a:latin typeface="Montserrat"/>
                <a:ea typeface="Montserrat"/>
                <a:cs typeface="Montserrat"/>
                <a:sym typeface="Montserrat"/>
              </a:rPr>
              <a:t>AVAILABILITY</a:t>
            </a:r>
            <a:endParaRPr>
              <a:latin typeface="Montserrat"/>
              <a:ea typeface="Montserrat"/>
              <a:cs typeface="Montserrat"/>
              <a:sym typeface="Montserrat"/>
            </a:endParaRPr>
          </a:p>
        </p:txBody>
      </p:sp>
      <p:sp>
        <p:nvSpPr>
          <p:cNvPr id="3333" name="Google Shape;3333;p178"/>
          <p:cNvSpPr txBox="1"/>
          <p:nvPr/>
        </p:nvSpPr>
        <p:spPr>
          <a:xfrm>
            <a:off x="4704825" y="3436800"/>
            <a:ext cx="2105700" cy="9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2CC"/>
                </a:solidFill>
                <a:latin typeface="Montserrat SemiBold"/>
                <a:ea typeface="Montserrat SemiBold"/>
                <a:cs typeface="Montserrat SemiBold"/>
                <a:sym typeface="Montserrat SemiBold"/>
              </a:rPr>
              <a:t>3</a:t>
            </a:r>
            <a:endParaRPr sz="3600">
              <a:solidFill>
                <a:srgbClr val="FFF2CC"/>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a:p>
          <a:p>
            <a:pPr marL="0" lvl="0" indent="0" algn="ctr" rtl="0">
              <a:spcBef>
                <a:spcPts val="0"/>
              </a:spcBef>
              <a:spcAft>
                <a:spcPts val="0"/>
              </a:spcAft>
              <a:buNone/>
            </a:pPr>
            <a:r>
              <a:rPr lang="en">
                <a:solidFill>
                  <a:srgbClr val="CFE2F3"/>
                </a:solidFill>
                <a:latin typeface="Montserrat"/>
                <a:ea typeface="Montserrat"/>
                <a:cs typeface="Montserrat"/>
                <a:sym typeface="Montserrat"/>
              </a:rPr>
              <a:t>CONFIDENTIALITY</a:t>
            </a:r>
            <a:endParaRPr>
              <a:solidFill>
                <a:srgbClr val="CFE2F3"/>
              </a:solidFill>
              <a:latin typeface="Montserrat"/>
              <a:ea typeface="Montserrat"/>
              <a:cs typeface="Montserrat"/>
              <a:sym typeface="Montserrat"/>
            </a:endParaRPr>
          </a:p>
        </p:txBody>
      </p:sp>
      <p:sp>
        <p:nvSpPr>
          <p:cNvPr id="3334" name="Google Shape;3334;p178"/>
          <p:cNvSpPr txBox="1"/>
          <p:nvPr/>
        </p:nvSpPr>
        <p:spPr>
          <a:xfrm>
            <a:off x="2333475" y="3472700"/>
            <a:ext cx="2105700" cy="97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2CC"/>
                </a:solidFill>
                <a:latin typeface="Montserrat SemiBold"/>
                <a:ea typeface="Montserrat SemiBold"/>
                <a:cs typeface="Montserrat SemiBold"/>
                <a:sym typeface="Montserrat SemiBold"/>
              </a:rPr>
              <a:t>2</a:t>
            </a:r>
            <a:endParaRPr sz="3600">
              <a:solidFill>
                <a:srgbClr val="FFF2CC"/>
              </a:solidFill>
              <a:latin typeface="Montserrat SemiBold"/>
              <a:ea typeface="Montserrat SemiBold"/>
              <a:cs typeface="Montserrat SemiBold"/>
              <a:sym typeface="Montserrat SemiBold"/>
            </a:endParaRPr>
          </a:p>
          <a:p>
            <a:pPr marL="0" lvl="0" indent="0" algn="ctr" rtl="0">
              <a:spcBef>
                <a:spcPts val="0"/>
              </a:spcBef>
              <a:spcAft>
                <a:spcPts val="0"/>
              </a:spcAft>
              <a:buNone/>
            </a:pPr>
            <a:endParaRPr/>
          </a:p>
          <a:p>
            <a:pPr marL="0" lvl="0" indent="0" algn="ctr" rtl="0">
              <a:spcBef>
                <a:spcPts val="0"/>
              </a:spcBef>
              <a:spcAft>
                <a:spcPts val="0"/>
              </a:spcAft>
              <a:buNone/>
            </a:pPr>
            <a:r>
              <a:rPr lang="en">
                <a:solidFill>
                  <a:srgbClr val="CFE2F3"/>
                </a:solidFill>
                <a:latin typeface="Montserrat"/>
                <a:ea typeface="Montserrat"/>
                <a:cs typeface="Montserrat"/>
                <a:sym typeface="Montserrat"/>
              </a:rPr>
              <a:t>INTEGRITY</a:t>
            </a:r>
            <a:endParaRPr>
              <a:solidFill>
                <a:srgbClr val="CFE2F3"/>
              </a:solidFill>
              <a:latin typeface="Montserrat"/>
              <a:ea typeface="Montserrat"/>
              <a:cs typeface="Montserrat"/>
              <a:sym typeface="Montserrat"/>
            </a:endParaRPr>
          </a:p>
        </p:txBody>
      </p:sp>
      <p:sp>
        <p:nvSpPr>
          <p:cNvPr id="3335" name="Google Shape;3335;p178"/>
          <p:cNvSpPr txBox="1"/>
          <p:nvPr/>
        </p:nvSpPr>
        <p:spPr>
          <a:xfrm>
            <a:off x="3814800" y="3391388"/>
            <a:ext cx="1514400" cy="86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Montserrat"/>
                <a:ea typeface="Montserrat"/>
                <a:cs typeface="Montserrat"/>
                <a:sym typeface="Montserrat"/>
              </a:rPr>
              <a:t>INFORMATION</a:t>
            </a:r>
            <a:endParaRPr sz="1200">
              <a:solidFill>
                <a:srgbClr val="FFFFFF"/>
              </a:solidFill>
              <a:latin typeface="Montserrat"/>
              <a:ea typeface="Montserrat"/>
              <a:cs typeface="Montserrat"/>
              <a:sym typeface="Montserrat"/>
            </a:endParaRPr>
          </a:p>
          <a:p>
            <a:pPr marL="0" lvl="0" indent="0" algn="ctr" rtl="0">
              <a:spcBef>
                <a:spcPts val="0"/>
              </a:spcBef>
              <a:spcAft>
                <a:spcPts val="0"/>
              </a:spcAft>
              <a:buNone/>
            </a:pPr>
            <a:r>
              <a:rPr lang="en" sz="1200">
                <a:solidFill>
                  <a:srgbClr val="FFFFFF"/>
                </a:solidFill>
                <a:latin typeface="Montserrat"/>
                <a:ea typeface="Montserrat"/>
                <a:cs typeface="Montserrat"/>
                <a:sym typeface="Montserrat"/>
              </a:rPr>
              <a:t>SECURITY</a:t>
            </a:r>
            <a:endParaRPr sz="1200">
              <a:solidFill>
                <a:srgbClr val="FFFFFF"/>
              </a:solidFill>
              <a:latin typeface="Montserrat"/>
              <a:ea typeface="Montserrat"/>
              <a:cs typeface="Montserrat"/>
              <a:sym typeface="Montserrat"/>
            </a:endParaRPr>
          </a:p>
        </p:txBody>
      </p:sp>
      <p:pic>
        <p:nvPicPr>
          <p:cNvPr id="3336" name="Google Shape;3336;p178"/>
          <p:cNvPicPr preferRelativeResize="0"/>
          <p:nvPr/>
        </p:nvPicPr>
        <p:blipFill>
          <a:blip r:embed="rId3">
            <a:alphaModFix/>
          </a:blip>
          <a:stretch>
            <a:fillRect/>
          </a:stretch>
        </p:blipFill>
        <p:spPr>
          <a:xfrm>
            <a:off x="4277161" y="2742476"/>
            <a:ext cx="589674" cy="713950"/>
          </a:xfrm>
          <a:prstGeom prst="rect">
            <a:avLst/>
          </a:prstGeom>
          <a:noFill/>
          <a:ln>
            <a:noFill/>
          </a:ln>
        </p:spPr>
      </p:pic>
      <p:sp>
        <p:nvSpPr>
          <p:cNvPr id="3337" name="Google Shape;3337;p178"/>
          <p:cNvSpPr/>
          <p:nvPr/>
        </p:nvSpPr>
        <p:spPr>
          <a:xfrm>
            <a:off x="2200725" y="856325"/>
            <a:ext cx="4742400" cy="3737700"/>
          </a:xfrm>
          <a:prstGeom prst="triangle">
            <a:avLst>
              <a:gd name="adj"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1"/>
        <p:cNvGrpSpPr/>
        <p:nvPr/>
      </p:nvGrpSpPr>
      <p:grpSpPr>
        <a:xfrm>
          <a:off x="0" y="0"/>
          <a:ext cx="0" cy="0"/>
          <a:chOff x="0" y="0"/>
          <a:chExt cx="0" cy="0"/>
        </a:xfrm>
      </p:grpSpPr>
      <p:sp>
        <p:nvSpPr>
          <p:cNvPr id="3342" name="Google Shape;3342;p1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3343" name="Google Shape;3343;p1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344" name="Google Shape;3344;p1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dirty="0"/>
              <a:t>Activity: Define CIA Triad</a:t>
            </a:r>
            <a:endParaRPr dirty="0"/>
          </a:p>
          <a:p>
            <a:pPr marL="0" lvl="0" indent="0" algn="l" rtl="0">
              <a:lnSpc>
                <a:spcPct val="115000"/>
              </a:lnSpc>
              <a:spcBef>
                <a:spcPts val="1500"/>
              </a:spcBef>
              <a:spcAft>
                <a:spcPts val="0"/>
              </a:spcAft>
              <a:buNone/>
            </a:pPr>
            <a:r>
              <a:rPr lang="en" sz="1800" dirty="0">
                <a:latin typeface="Roboto Light"/>
                <a:ea typeface="Roboto Light"/>
                <a:cs typeface="Roboto Light"/>
                <a:sym typeface="Roboto Light"/>
              </a:rPr>
              <a:t>In the next activity, we’ll dive deeper into the meaning of each component of the CIA Triad. </a:t>
            </a:r>
            <a:endParaRPr sz="1800" dirty="0">
              <a:latin typeface="Roboto Light"/>
              <a:ea typeface="Roboto Light"/>
              <a:cs typeface="Roboto Light"/>
              <a:sym typeface="Roboto Light"/>
            </a:endParaRPr>
          </a:p>
          <a:p>
            <a:pPr marL="0" lvl="0" indent="0" algn="l" rtl="0">
              <a:spcBef>
                <a:spcPts val="120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8"/>
        <p:cNvGrpSpPr/>
        <p:nvPr/>
      </p:nvGrpSpPr>
      <p:grpSpPr>
        <a:xfrm>
          <a:off x="0" y="0"/>
          <a:ext cx="0" cy="0"/>
          <a:chOff x="0" y="0"/>
          <a:chExt cx="0" cy="0"/>
        </a:xfrm>
      </p:grpSpPr>
      <p:sp>
        <p:nvSpPr>
          <p:cNvPr id="3349" name="Google Shape;3349;p1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Define the CIA Triad</a:t>
            </a:r>
            <a:endParaRPr/>
          </a:p>
        </p:txBody>
      </p:sp>
      <p:sp>
        <p:nvSpPr>
          <p:cNvPr id="3350" name="Google Shape;3350;p1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3351" name="Google Shape;3351;p180"/>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800">
                <a:solidFill>
                  <a:schemeClr val="dk1"/>
                </a:solidFill>
                <a:latin typeface="Roboto Light"/>
                <a:ea typeface="Roboto Light"/>
                <a:cs typeface="Roboto Light"/>
                <a:sym typeface="Roboto Light"/>
              </a:rPr>
              <a:t>Working with the person seated next to you:</a:t>
            </a:r>
            <a:endParaRPr sz="1800">
              <a:solidFill>
                <a:schemeClr val="dk1"/>
              </a:solidFill>
              <a:latin typeface="Roboto Light"/>
              <a:ea typeface="Roboto Light"/>
              <a:cs typeface="Roboto Light"/>
              <a:sym typeface="Roboto Light"/>
            </a:endParaRPr>
          </a:p>
          <a:p>
            <a:pPr marL="0" lvl="0" indent="0" algn="l" rtl="0">
              <a:lnSpc>
                <a:spcPct val="115000"/>
              </a:lnSpc>
              <a:spcBef>
                <a:spcPts val="1200"/>
              </a:spcBef>
              <a:spcAft>
                <a:spcPts val="0"/>
              </a:spcAft>
              <a:buNone/>
            </a:pPr>
            <a:r>
              <a:rPr lang="en" sz="1800">
                <a:solidFill>
                  <a:schemeClr val="dk1"/>
                </a:solidFill>
                <a:latin typeface="Roboto Light"/>
                <a:ea typeface="Roboto Light"/>
                <a:cs typeface="Roboto Light"/>
                <a:sym typeface="Roboto Light"/>
              </a:rPr>
              <a:t>1.  Using a standard dictionary, take a few moments to define each element of the CIA Triad: </a:t>
            </a:r>
            <a:r>
              <a:rPr lang="en" sz="1800">
                <a:solidFill>
                  <a:schemeClr val="dk1"/>
                </a:solidFill>
              </a:rPr>
              <a:t>Confidentiality, Integrity</a:t>
            </a:r>
            <a:r>
              <a:rPr lang="en" sz="1800">
                <a:solidFill>
                  <a:schemeClr val="dk1"/>
                </a:solidFill>
                <a:latin typeface="Roboto Light"/>
                <a:ea typeface="Roboto Light"/>
                <a:cs typeface="Roboto Light"/>
                <a:sym typeface="Roboto Light"/>
              </a:rPr>
              <a:t>, </a:t>
            </a:r>
            <a:r>
              <a:rPr lang="en" sz="1800">
                <a:solidFill>
                  <a:schemeClr val="dk1"/>
                </a:solidFill>
              </a:rPr>
              <a:t>and Availability</a:t>
            </a:r>
            <a:r>
              <a:rPr lang="en" sz="1800">
                <a:solidFill>
                  <a:schemeClr val="dk1"/>
                </a:solidFill>
                <a:latin typeface="Roboto Light"/>
                <a:ea typeface="Roboto Light"/>
                <a:cs typeface="Roboto Light"/>
                <a:sym typeface="Roboto Light"/>
              </a:rPr>
              <a:t>. </a:t>
            </a:r>
            <a:endParaRPr sz="1800">
              <a:solidFill>
                <a:schemeClr val="dk1"/>
              </a:solidFill>
              <a:latin typeface="Roboto Light"/>
              <a:ea typeface="Roboto Light"/>
              <a:cs typeface="Roboto Light"/>
              <a:sym typeface="Roboto Light"/>
            </a:endParaRPr>
          </a:p>
          <a:p>
            <a:pPr marL="0" lvl="0" indent="0" algn="l" rtl="0">
              <a:lnSpc>
                <a:spcPct val="115000"/>
              </a:lnSpc>
              <a:spcBef>
                <a:spcPts val="12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2. Then, spend a few moments researching how these words translate in an </a:t>
            </a:r>
            <a:r>
              <a:rPr lang="en" sz="1800">
                <a:solidFill>
                  <a:schemeClr val="dk1"/>
                </a:solidFill>
              </a:rPr>
              <a:t>information security context</a:t>
            </a:r>
            <a:r>
              <a:rPr lang="en" sz="1800">
                <a:solidFill>
                  <a:schemeClr val="dk1"/>
                </a:solidFill>
                <a:latin typeface="Roboto Light"/>
                <a:ea typeface="Roboto Light"/>
                <a:cs typeface="Roboto Light"/>
                <a:sym typeface="Roboto Light"/>
              </a:rPr>
              <a:t>.</a:t>
            </a:r>
            <a:endParaRPr sz="1800">
              <a:solidFill>
                <a:schemeClr val="dk1"/>
              </a:solidFill>
              <a:latin typeface="Roboto Light"/>
              <a:ea typeface="Roboto Light"/>
              <a:cs typeface="Roboto Light"/>
              <a:sym typeface="Roboto Light"/>
            </a:endParaRPr>
          </a:p>
          <a:p>
            <a:pPr marL="0" lvl="0" indent="0" algn="l" rtl="0">
              <a:lnSpc>
                <a:spcPct val="115000"/>
              </a:lnSpc>
              <a:spcBef>
                <a:spcPts val="1500"/>
              </a:spcBef>
              <a:spcAft>
                <a:spcPts val="1200"/>
              </a:spcAft>
              <a:buClr>
                <a:schemeClr val="dk1"/>
              </a:buClr>
              <a:buSzPts val="1100"/>
              <a:buFont typeface="Arial"/>
              <a:buNone/>
            </a:pPr>
            <a:r>
              <a:rPr lang="en" sz="1800">
                <a:solidFill>
                  <a:schemeClr val="dk1"/>
                </a:solidFill>
                <a:latin typeface="Roboto Light"/>
                <a:ea typeface="Roboto Light"/>
                <a:cs typeface="Roboto Light"/>
                <a:sym typeface="Roboto Light"/>
              </a:rPr>
              <a:t>3. Then, think of 1-2 practical cases in which each element of the CIA triad could be impacted by an attack or breach.</a:t>
            </a:r>
            <a:endParaRPr sz="1800"/>
          </a:p>
        </p:txBody>
      </p:sp>
      <p:sp>
        <p:nvSpPr>
          <p:cNvPr id="3352" name="Google Shape;3352;p1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3353" name="Google Shape;3353;p180"/>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p181"/>
          <p:cNvSpPr/>
          <p:nvPr/>
        </p:nvSpPr>
        <p:spPr>
          <a:xfrm>
            <a:off x="506894" y="1392234"/>
            <a:ext cx="7851300" cy="32067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81"/>
          <p:cNvSpPr/>
          <p:nvPr/>
        </p:nvSpPr>
        <p:spPr>
          <a:xfrm>
            <a:off x="506675" y="851425"/>
            <a:ext cx="7851300" cy="546000"/>
          </a:xfrm>
          <a:prstGeom prst="rect">
            <a:avLst/>
          </a:prstGeom>
          <a:solidFill>
            <a:srgbClr val="3D85C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Confidentiality</a:t>
            </a:r>
            <a:endParaRPr sz="2400">
              <a:latin typeface="Roboto"/>
              <a:ea typeface="Roboto"/>
              <a:cs typeface="Roboto"/>
              <a:sym typeface="Roboto"/>
            </a:endParaRPr>
          </a:p>
        </p:txBody>
      </p:sp>
      <p:sp>
        <p:nvSpPr>
          <p:cNvPr id="3360" name="Google Shape;3360;p181"/>
          <p:cNvSpPr txBox="1"/>
          <p:nvPr/>
        </p:nvSpPr>
        <p:spPr>
          <a:xfrm>
            <a:off x="507148" y="1392204"/>
            <a:ext cx="7851300" cy="3206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Formal Definition: </a:t>
            </a:r>
            <a:endParaRPr sz="1800">
              <a:latin typeface="Roboto"/>
              <a:ea typeface="Roboto"/>
              <a:cs typeface="Roboto"/>
              <a:sym typeface="Roboto"/>
            </a:endParaRPr>
          </a:p>
          <a:p>
            <a:pPr marL="0" lvl="0" indent="0" algn="l" rtl="0">
              <a:spcBef>
                <a:spcPts val="0"/>
              </a:spcBef>
              <a:spcAft>
                <a:spcPts val="0"/>
              </a:spcAft>
              <a:buNone/>
            </a:pPr>
            <a:r>
              <a:rPr lang="en" sz="1800">
                <a:latin typeface="Roboto Light"/>
                <a:ea typeface="Roboto Light"/>
                <a:cs typeface="Roboto Light"/>
                <a:sym typeface="Roboto Light"/>
              </a:rPr>
              <a:t>The state of keeping or being kept secret or private.</a:t>
            </a:r>
            <a:r>
              <a:rPr lang="en" sz="1800">
                <a:latin typeface="Roboto"/>
                <a:ea typeface="Roboto"/>
                <a:cs typeface="Roboto"/>
                <a:sym typeface="Roboto"/>
              </a:rPr>
              <a:t> </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IT Definition: </a:t>
            </a:r>
            <a:endParaRPr sz="1800">
              <a:latin typeface="Roboto"/>
              <a:ea typeface="Roboto"/>
              <a:cs typeface="Roboto"/>
              <a:sym typeface="Roboto"/>
            </a:endParaRPr>
          </a:p>
          <a:p>
            <a:pPr marL="0" lvl="0" indent="0" algn="l" rtl="0">
              <a:spcBef>
                <a:spcPts val="0"/>
              </a:spcBef>
              <a:spcAft>
                <a:spcPts val="0"/>
              </a:spcAft>
              <a:buNone/>
            </a:pPr>
            <a:r>
              <a:rPr lang="en" sz="1800">
                <a:latin typeface="Roboto Light"/>
                <a:ea typeface="Roboto Light"/>
                <a:cs typeface="Roboto Light"/>
                <a:sym typeface="Roboto Light"/>
              </a:rPr>
              <a:t>Ensuring sensitive information does not reach unauthorized people.</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Example of Attack:</a:t>
            </a:r>
            <a:endParaRPr sz="1800">
              <a:latin typeface="Roboto"/>
              <a:ea typeface="Roboto"/>
              <a:cs typeface="Roboto"/>
              <a:sym typeface="Roboto"/>
            </a:endParaRPr>
          </a:p>
          <a:p>
            <a:pPr marL="0" lvl="0" indent="0" algn="l" rtl="0">
              <a:spcBef>
                <a:spcPts val="0"/>
              </a:spcBef>
              <a:spcAft>
                <a:spcPts val="0"/>
              </a:spcAft>
              <a:buNone/>
            </a:pPr>
            <a:r>
              <a:rPr lang="en" sz="1800">
                <a:latin typeface="Roboto Light"/>
                <a:ea typeface="Roboto Light"/>
                <a:cs typeface="Roboto Light"/>
                <a:sym typeface="Roboto Light"/>
              </a:rPr>
              <a:t>Private photos released on a forum.</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Credit card numbers uncovered and exposed online.</a:t>
            </a:r>
            <a:endParaRPr sz="1800">
              <a:latin typeface="Roboto Light"/>
              <a:ea typeface="Roboto Light"/>
              <a:cs typeface="Roboto Light"/>
              <a:sym typeface="Roboto Light"/>
            </a:endParaRPr>
          </a:p>
          <a:p>
            <a:pPr marL="0" lvl="0" indent="0" algn="l" rtl="0">
              <a:spcBef>
                <a:spcPts val="0"/>
              </a:spcBef>
              <a:spcAft>
                <a:spcPts val="0"/>
              </a:spcAft>
              <a:buNone/>
            </a:pPr>
            <a:endParaRPr sz="1200">
              <a:latin typeface="Roboto"/>
              <a:ea typeface="Roboto"/>
              <a:cs typeface="Roboto"/>
              <a:sym typeface="Roboto"/>
            </a:endParaRPr>
          </a:p>
        </p:txBody>
      </p:sp>
      <p:sp>
        <p:nvSpPr>
          <p:cNvPr id="3361" name="Google Shape;3361;p1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CIA Triad Review</a:t>
            </a:r>
            <a:endParaRPr/>
          </a:p>
        </p:txBody>
      </p:sp>
      <p:sp>
        <p:nvSpPr>
          <p:cNvPr id="3362" name="Google Shape;3362;p1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6"/>
        <p:cNvGrpSpPr/>
        <p:nvPr/>
      </p:nvGrpSpPr>
      <p:grpSpPr>
        <a:xfrm>
          <a:off x="0" y="0"/>
          <a:ext cx="0" cy="0"/>
          <a:chOff x="0" y="0"/>
          <a:chExt cx="0" cy="0"/>
        </a:xfrm>
      </p:grpSpPr>
      <p:sp>
        <p:nvSpPr>
          <p:cNvPr id="3367" name="Google Shape;3367;p182"/>
          <p:cNvSpPr/>
          <p:nvPr/>
        </p:nvSpPr>
        <p:spPr>
          <a:xfrm>
            <a:off x="408238" y="1392235"/>
            <a:ext cx="7971600" cy="32067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82"/>
          <p:cNvSpPr/>
          <p:nvPr/>
        </p:nvSpPr>
        <p:spPr>
          <a:xfrm>
            <a:off x="408667" y="851425"/>
            <a:ext cx="7971600" cy="5460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Integrity</a:t>
            </a:r>
            <a:endParaRPr sz="2400">
              <a:latin typeface="Roboto"/>
              <a:ea typeface="Roboto"/>
              <a:cs typeface="Roboto"/>
              <a:sym typeface="Roboto"/>
            </a:endParaRPr>
          </a:p>
        </p:txBody>
      </p:sp>
      <p:sp>
        <p:nvSpPr>
          <p:cNvPr id="3369" name="Google Shape;3369;p182"/>
          <p:cNvSpPr txBox="1"/>
          <p:nvPr/>
        </p:nvSpPr>
        <p:spPr>
          <a:xfrm>
            <a:off x="408624" y="1392235"/>
            <a:ext cx="7971600" cy="3206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Formal Definition: </a:t>
            </a:r>
            <a:endParaRPr sz="1800">
              <a:latin typeface="Roboto"/>
              <a:ea typeface="Roboto"/>
              <a:cs typeface="Roboto"/>
              <a:sym typeface="Roboto"/>
            </a:endParaRPr>
          </a:p>
          <a:p>
            <a:pPr marL="0" lvl="0" indent="0" algn="l" rtl="0">
              <a:spcBef>
                <a:spcPts val="0"/>
              </a:spcBef>
              <a:spcAft>
                <a:spcPts val="0"/>
              </a:spcAft>
              <a:buNone/>
            </a:pPr>
            <a:r>
              <a:rPr lang="en" sz="1800">
                <a:latin typeface="Roboto Light"/>
                <a:ea typeface="Roboto Light"/>
                <a:cs typeface="Roboto Light"/>
                <a:sym typeface="Roboto Light"/>
              </a:rPr>
              <a:t>The quality of being honest, whole, or undivided.</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IT Definition: </a:t>
            </a:r>
            <a:endParaRPr sz="1800">
              <a:latin typeface="Roboto"/>
              <a:ea typeface="Roboto"/>
              <a:cs typeface="Roboto"/>
              <a:sym typeface="Roboto"/>
            </a:endParaRPr>
          </a:p>
          <a:p>
            <a:pPr marL="0" lvl="0" indent="0" algn="l" rtl="0">
              <a:spcBef>
                <a:spcPts val="0"/>
              </a:spcBef>
              <a:spcAft>
                <a:spcPts val="0"/>
              </a:spcAft>
              <a:buNone/>
            </a:pPr>
            <a:r>
              <a:rPr lang="en" sz="1800">
                <a:latin typeface="Roboto Light"/>
                <a:ea typeface="Roboto Light"/>
                <a:cs typeface="Roboto Light"/>
                <a:sym typeface="Roboto Light"/>
              </a:rPr>
              <a:t>Protected from modification by unauthorized parties.</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Example of Attack:</a:t>
            </a:r>
            <a:endParaRPr sz="1800">
              <a:latin typeface="Roboto"/>
              <a:ea typeface="Roboto"/>
              <a:cs typeface="Roboto"/>
              <a:sym typeface="Roboto"/>
            </a:endParaRPr>
          </a:p>
          <a:p>
            <a:pPr marL="0" lvl="0" indent="0" algn="l" rtl="0">
              <a:spcBef>
                <a:spcPts val="0"/>
              </a:spcBef>
              <a:spcAft>
                <a:spcPts val="0"/>
              </a:spcAft>
              <a:buNone/>
            </a:pPr>
            <a:r>
              <a:rPr lang="en" sz="1800">
                <a:latin typeface="Roboto Light"/>
                <a:ea typeface="Roboto Light"/>
                <a:cs typeface="Roboto Light"/>
                <a:sym typeface="Roboto Light"/>
              </a:rPr>
              <a:t>Intercepted money transfer has the dollar amount insignificantly changed, allowing excess to be siphoned off.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Grades in university record system are modified to better grades.  </a:t>
            </a:r>
            <a:endParaRPr sz="1800">
              <a:latin typeface="Roboto Light"/>
              <a:ea typeface="Roboto Light"/>
              <a:cs typeface="Roboto Light"/>
              <a:sym typeface="Roboto Light"/>
            </a:endParaRPr>
          </a:p>
          <a:p>
            <a:pPr marL="0" lvl="0" indent="0" algn="l" rtl="0">
              <a:spcBef>
                <a:spcPts val="0"/>
              </a:spcBef>
              <a:spcAft>
                <a:spcPts val="0"/>
              </a:spcAft>
              <a:buNone/>
            </a:pPr>
            <a:endParaRPr sz="1200">
              <a:latin typeface="Roboto"/>
              <a:ea typeface="Roboto"/>
              <a:cs typeface="Roboto"/>
              <a:sym typeface="Roboto"/>
            </a:endParaRPr>
          </a:p>
        </p:txBody>
      </p:sp>
      <p:sp>
        <p:nvSpPr>
          <p:cNvPr id="3370" name="Google Shape;3370;p1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CIA Triad Review</a:t>
            </a:r>
            <a:endParaRPr/>
          </a:p>
        </p:txBody>
      </p:sp>
      <p:sp>
        <p:nvSpPr>
          <p:cNvPr id="3371" name="Google Shape;3371;p1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75"/>
        <p:cNvGrpSpPr/>
        <p:nvPr/>
      </p:nvGrpSpPr>
      <p:grpSpPr>
        <a:xfrm>
          <a:off x="0" y="0"/>
          <a:ext cx="0" cy="0"/>
          <a:chOff x="0" y="0"/>
          <a:chExt cx="0" cy="0"/>
        </a:xfrm>
      </p:grpSpPr>
      <p:sp>
        <p:nvSpPr>
          <p:cNvPr id="3376" name="Google Shape;3376;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CIA Triad Review</a:t>
            </a:r>
            <a:endParaRPr/>
          </a:p>
        </p:txBody>
      </p:sp>
      <p:sp>
        <p:nvSpPr>
          <p:cNvPr id="3377" name="Google Shape;3377;p1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378" name="Google Shape;3378;p183"/>
          <p:cNvSpPr/>
          <p:nvPr/>
        </p:nvSpPr>
        <p:spPr>
          <a:xfrm>
            <a:off x="342200" y="1392231"/>
            <a:ext cx="7971600" cy="32067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83"/>
          <p:cNvSpPr/>
          <p:nvPr/>
        </p:nvSpPr>
        <p:spPr>
          <a:xfrm>
            <a:off x="342629" y="851425"/>
            <a:ext cx="7971600" cy="5460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Availability</a:t>
            </a:r>
            <a:endParaRPr sz="2400">
              <a:latin typeface="Roboto"/>
              <a:ea typeface="Roboto"/>
              <a:cs typeface="Roboto"/>
              <a:sym typeface="Roboto"/>
            </a:endParaRPr>
          </a:p>
        </p:txBody>
      </p:sp>
      <p:sp>
        <p:nvSpPr>
          <p:cNvPr id="3380" name="Google Shape;3380;p183"/>
          <p:cNvSpPr txBox="1"/>
          <p:nvPr/>
        </p:nvSpPr>
        <p:spPr>
          <a:xfrm>
            <a:off x="342223" y="1392231"/>
            <a:ext cx="7971600" cy="3206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Formal Definition: </a:t>
            </a:r>
            <a:endParaRPr sz="1800">
              <a:latin typeface="Roboto"/>
              <a:ea typeface="Roboto"/>
              <a:cs typeface="Roboto"/>
              <a:sym typeface="Roboto"/>
            </a:endParaRPr>
          </a:p>
          <a:p>
            <a:pPr marL="0" lvl="0" indent="0" algn="l" rtl="0">
              <a:spcBef>
                <a:spcPts val="0"/>
              </a:spcBef>
              <a:spcAft>
                <a:spcPts val="0"/>
              </a:spcAft>
              <a:buNone/>
            </a:pPr>
            <a:r>
              <a:rPr lang="en" sz="1800">
                <a:latin typeface="Roboto Light"/>
                <a:ea typeface="Roboto Light"/>
                <a:cs typeface="Roboto Light"/>
                <a:sym typeface="Roboto Light"/>
              </a:rPr>
              <a:t>The quality of being able to be used or obtained.</a:t>
            </a: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IT Definition: </a:t>
            </a:r>
            <a:endParaRPr sz="1800">
              <a:latin typeface="Roboto"/>
              <a:ea typeface="Roboto"/>
              <a:cs typeface="Roboto"/>
              <a:sym typeface="Roboto"/>
            </a:endParaRPr>
          </a:p>
          <a:p>
            <a:pPr marL="0" lvl="0" indent="0" algn="l" rtl="0">
              <a:spcBef>
                <a:spcPts val="0"/>
              </a:spcBef>
              <a:spcAft>
                <a:spcPts val="0"/>
              </a:spcAft>
              <a:buNone/>
            </a:pPr>
            <a:r>
              <a:rPr lang="en" sz="1800">
                <a:latin typeface="Roboto Light"/>
                <a:ea typeface="Roboto Light"/>
                <a:cs typeface="Roboto Light"/>
                <a:sym typeface="Roboto Light"/>
              </a:rPr>
              <a:t>Operating systems, equipment and data are accessible and functioning correctly for those who need it.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a:ea typeface="Roboto"/>
              <a:cs typeface="Roboto"/>
              <a:sym typeface="Roboto"/>
            </a:endParaRPr>
          </a:p>
          <a:p>
            <a:pPr marL="0" lvl="0" indent="0" algn="l" rtl="0">
              <a:spcBef>
                <a:spcPts val="0"/>
              </a:spcBef>
              <a:spcAft>
                <a:spcPts val="0"/>
              </a:spcAft>
              <a:buNone/>
            </a:pPr>
            <a:r>
              <a:rPr lang="en" sz="1800">
                <a:latin typeface="Roboto"/>
                <a:ea typeface="Roboto"/>
                <a:cs typeface="Roboto"/>
                <a:sym typeface="Roboto"/>
              </a:rPr>
              <a:t>Example of Attack:</a:t>
            </a:r>
            <a:endParaRPr sz="1800">
              <a:latin typeface="Roboto"/>
              <a:ea typeface="Roboto"/>
              <a:cs typeface="Roboto"/>
              <a:sym typeface="Roboto"/>
            </a:endParaRPr>
          </a:p>
          <a:p>
            <a:pPr marL="0" lvl="0" indent="0" algn="l" rtl="0">
              <a:spcBef>
                <a:spcPts val="0"/>
              </a:spcBef>
              <a:spcAft>
                <a:spcPts val="0"/>
              </a:spcAft>
              <a:buNone/>
            </a:pPr>
            <a:r>
              <a:rPr lang="en" sz="1800">
                <a:latin typeface="Roboto Light"/>
                <a:ea typeface="Roboto Light"/>
                <a:cs typeface="Roboto Light"/>
                <a:sym typeface="Roboto Light"/>
              </a:rPr>
              <a:t>Hackers take down a web connected generator in a hospital.</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Hackers use DoS attack to bring down financial service provider’s website.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3061"/>
        <p:cNvGrpSpPr/>
        <p:nvPr/>
      </p:nvGrpSpPr>
      <p:grpSpPr>
        <a:xfrm>
          <a:off x="0" y="0"/>
          <a:ext cx="0" cy="0"/>
          <a:chOff x="0" y="0"/>
          <a:chExt cx="0" cy="0"/>
        </a:xfrm>
      </p:grpSpPr>
      <p:sp>
        <p:nvSpPr>
          <p:cNvPr id="3062" name="Google Shape;3062;p157"/>
          <p:cNvSpPr txBox="1">
            <a:spLocks noGrp="1"/>
          </p:cNvSpPr>
          <p:nvPr>
            <p:ph type="title"/>
          </p:nvPr>
        </p:nvSpPr>
        <p:spPr>
          <a:xfrm>
            <a:off x="2530375" y="1121600"/>
            <a:ext cx="5770200" cy="24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do a quick review!</a:t>
            </a:r>
            <a:endParaRPr/>
          </a:p>
        </p:txBody>
      </p:sp>
      <p:sp>
        <p:nvSpPr>
          <p:cNvPr id="3063" name="Google Shape;3063;p1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5" name="Google Shape;3385;p1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Threat Landscape</a:t>
            </a:r>
            <a:endParaRPr/>
          </a:p>
        </p:txBody>
      </p:sp>
      <p:sp>
        <p:nvSpPr>
          <p:cNvPr id="3386" name="Google Shape;3386;p1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0"/>
        <p:cNvGrpSpPr/>
        <p:nvPr/>
      </p:nvGrpSpPr>
      <p:grpSpPr>
        <a:xfrm>
          <a:off x="0" y="0"/>
          <a:ext cx="0" cy="0"/>
          <a:chOff x="0" y="0"/>
          <a:chExt cx="0" cy="0"/>
        </a:xfrm>
      </p:grpSpPr>
      <p:sp>
        <p:nvSpPr>
          <p:cNvPr id="3391" name="Google Shape;3391;p1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 Attack Maps (Kaspersky)</a:t>
            </a:r>
            <a:endParaRPr/>
          </a:p>
        </p:txBody>
      </p:sp>
      <p:sp>
        <p:nvSpPr>
          <p:cNvPr id="3392" name="Google Shape;3392;p1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a:solidFill>
                  <a:schemeClr val="dk1"/>
                </a:solidFill>
              </a:rPr>
              <a:t>Threat maps visualize the current cybersecurity landscape,  providing a great overview of “real-time” security threats. </a:t>
            </a:r>
            <a:endParaRPr/>
          </a:p>
        </p:txBody>
      </p:sp>
      <p:sp>
        <p:nvSpPr>
          <p:cNvPr id="3393" name="Google Shape;3393;p1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394" name="Google Shape;3394;p185"/>
          <p:cNvPicPr preferRelativeResize="0"/>
          <p:nvPr/>
        </p:nvPicPr>
        <p:blipFill>
          <a:blip r:embed="rId3">
            <a:alphaModFix/>
          </a:blip>
          <a:stretch>
            <a:fillRect/>
          </a:stretch>
        </p:blipFill>
        <p:spPr>
          <a:xfrm>
            <a:off x="1710125" y="1402850"/>
            <a:ext cx="5907026" cy="3402449"/>
          </a:xfrm>
          <a:prstGeom prst="rect">
            <a:avLst/>
          </a:prstGeom>
          <a:noFill/>
          <a:ln w="19050" cap="flat" cmpd="sng">
            <a:solidFill>
              <a:srgbClr val="A64D79"/>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8"/>
        <p:cNvGrpSpPr/>
        <p:nvPr/>
      </p:nvGrpSpPr>
      <p:grpSpPr>
        <a:xfrm>
          <a:off x="0" y="0"/>
          <a:ext cx="0" cy="0"/>
          <a:chOff x="0" y="0"/>
          <a:chExt cx="0" cy="0"/>
        </a:xfrm>
      </p:grpSpPr>
      <p:sp>
        <p:nvSpPr>
          <p:cNvPr id="3399" name="Google Shape;3399;p1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 Attack Maps (Fortinet)</a:t>
            </a:r>
            <a:endParaRPr/>
          </a:p>
        </p:txBody>
      </p:sp>
      <p:sp>
        <p:nvSpPr>
          <p:cNvPr id="3400" name="Google Shape;3400;p1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Threat maps visualize the current cybersecurity landscape,  providing a great overview of “real-time” security threats. </a:t>
            </a:r>
            <a:endParaRPr>
              <a:solidFill>
                <a:schemeClr val="dk1"/>
              </a:solidFill>
            </a:endParaRPr>
          </a:p>
          <a:p>
            <a:pPr marL="0" lvl="0" indent="0" algn="ctr" rtl="0">
              <a:spcBef>
                <a:spcPts val="0"/>
              </a:spcBef>
              <a:spcAft>
                <a:spcPts val="0"/>
              </a:spcAft>
              <a:buNone/>
            </a:pPr>
            <a:endParaRPr/>
          </a:p>
        </p:txBody>
      </p:sp>
      <p:sp>
        <p:nvSpPr>
          <p:cNvPr id="3401" name="Google Shape;3401;p1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402" name="Google Shape;3402;p186"/>
          <p:cNvPicPr preferRelativeResize="0"/>
          <p:nvPr/>
        </p:nvPicPr>
        <p:blipFill>
          <a:blip r:embed="rId3">
            <a:alphaModFix/>
          </a:blip>
          <a:stretch>
            <a:fillRect/>
          </a:stretch>
        </p:blipFill>
        <p:spPr>
          <a:xfrm>
            <a:off x="1618488" y="1439072"/>
            <a:ext cx="5907025" cy="3270791"/>
          </a:xfrm>
          <a:prstGeom prst="rect">
            <a:avLst/>
          </a:prstGeom>
          <a:noFill/>
          <a:ln w="19050" cap="flat" cmpd="sng">
            <a:solidFill>
              <a:srgbClr val="3D85C6"/>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6"/>
        <p:cNvGrpSpPr/>
        <p:nvPr/>
      </p:nvGrpSpPr>
      <p:grpSpPr>
        <a:xfrm>
          <a:off x="0" y="0"/>
          <a:ext cx="0" cy="0"/>
          <a:chOff x="0" y="0"/>
          <a:chExt cx="0" cy="0"/>
        </a:xfrm>
      </p:grpSpPr>
      <p:sp>
        <p:nvSpPr>
          <p:cNvPr id="3407" name="Google Shape;3407;p18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3408" name="Google Shape;3408;p18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09" name="Google Shape;3409;p187"/>
          <p:cNvSpPr txBox="1">
            <a:spLocks noGrp="1"/>
          </p:cNvSpPr>
          <p:nvPr>
            <p:ph type="title" idx="2"/>
          </p:nvPr>
        </p:nvSpPr>
        <p:spPr>
          <a:xfrm>
            <a:off x="244975" y="1072275"/>
            <a:ext cx="87879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200" dirty="0">
                <a:latin typeface="Roboto Medium"/>
                <a:ea typeface="Roboto Medium"/>
                <a:cs typeface="Roboto Medium"/>
                <a:sym typeface="Roboto Medium"/>
              </a:rPr>
              <a:t>Activity</a:t>
            </a:r>
            <a:r>
              <a:rPr lang="en" sz="2200" dirty="0"/>
              <a:t>: Kaspersky + Fortinet Map Exploration</a:t>
            </a:r>
            <a:endParaRPr sz="2200" dirty="0"/>
          </a:p>
          <a:p>
            <a:pPr marL="0" lvl="0" indent="0" algn="l" rtl="0">
              <a:spcBef>
                <a:spcPts val="0"/>
              </a:spcBef>
              <a:spcAft>
                <a:spcPts val="0"/>
              </a:spcAft>
              <a:buNone/>
            </a:pPr>
            <a:endParaRPr sz="2200" dirty="0"/>
          </a:p>
          <a:p>
            <a:pPr marL="0" lvl="0" indent="0" algn="l" rtl="0">
              <a:spcBef>
                <a:spcPts val="0"/>
              </a:spcBef>
              <a:spcAft>
                <a:spcPts val="0"/>
              </a:spcAft>
              <a:buNone/>
            </a:pPr>
            <a:r>
              <a:rPr lang="en" sz="1800" dirty="0">
                <a:latin typeface="Roboto Light"/>
                <a:ea typeface="Roboto Light"/>
                <a:cs typeface="Roboto Light"/>
                <a:sym typeface="Roboto Light"/>
              </a:rPr>
              <a:t>In this activity, you will navigate through Kaspersky and Fortinet maps and uncover what is displayed, what terminology arises, and any visible trends. </a:t>
            </a:r>
            <a:endParaRPr sz="1800" dirty="0">
              <a:latin typeface="Roboto Light"/>
              <a:ea typeface="Roboto Light"/>
              <a:cs typeface="Roboto Light"/>
              <a:sym typeface="Roboto Light"/>
            </a:endParaRPr>
          </a:p>
          <a:p>
            <a:pPr marL="0" lvl="0" indent="0" algn="l" rtl="0">
              <a:spcBef>
                <a:spcPts val="0"/>
              </a:spcBef>
              <a:spcAft>
                <a:spcPts val="0"/>
              </a:spcAft>
              <a:buNone/>
            </a:pPr>
            <a:endParaRPr sz="2200" dirty="0"/>
          </a:p>
          <a:p>
            <a:pPr marL="0" lvl="0" indent="0" algn="l" rtl="0">
              <a:spcBef>
                <a:spcPts val="0"/>
              </a:spcBef>
              <a:spcAft>
                <a:spcPts val="0"/>
              </a:spcAft>
              <a:buNone/>
            </a:pPr>
            <a:endParaRPr sz="2200" dirty="0"/>
          </a:p>
          <a:p>
            <a:pPr marL="0" lvl="0" indent="0" algn="l" rtl="0">
              <a:spcBef>
                <a:spcPts val="0"/>
              </a:spcBef>
              <a:spcAft>
                <a:spcPts val="0"/>
              </a:spcAft>
              <a:buNone/>
            </a:pPr>
            <a:endParaRPr sz="2200" dirty="0"/>
          </a:p>
          <a:p>
            <a:pPr marL="0" lvl="0" indent="0" algn="l" rtl="0">
              <a:spcBef>
                <a:spcPts val="0"/>
              </a:spcBef>
              <a:spcAft>
                <a:spcPts val="0"/>
              </a:spcAft>
              <a:buNone/>
            </a:pPr>
            <a:endParaRPr sz="2200" dirty="0"/>
          </a:p>
          <a:p>
            <a:pPr marL="0" lvl="0" indent="0" algn="l" rtl="0">
              <a:spcBef>
                <a:spcPts val="0"/>
              </a:spcBef>
              <a:spcAft>
                <a:spcPts val="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sp>
        <p:nvSpPr>
          <p:cNvPr id="3414" name="Google Shape;3414;p1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a:t>
            </a:r>
            <a:r>
              <a:rPr lang="en" sz="2200">
                <a:solidFill>
                  <a:schemeClr val="dk1"/>
                </a:solidFill>
                <a:latin typeface="Roboto"/>
                <a:ea typeface="Roboto"/>
                <a:cs typeface="Roboto"/>
                <a:sym typeface="Roboto"/>
              </a:rPr>
              <a:t>Kaspersky + Fortinet Map Exploration</a:t>
            </a:r>
            <a:endParaRPr/>
          </a:p>
        </p:txBody>
      </p:sp>
      <p:sp>
        <p:nvSpPr>
          <p:cNvPr id="3415" name="Google Shape;3415;p1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 </a:t>
            </a:r>
            <a:endParaRPr/>
          </a:p>
        </p:txBody>
      </p:sp>
      <p:sp>
        <p:nvSpPr>
          <p:cNvPr id="3416" name="Google Shape;3416;p188"/>
          <p:cNvSpPr txBox="1">
            <a:spLocks noGrp="1"/>
          </p:cNvSpPr>
          <p:nvPr>
            <p:ph type="body" idx="2"/>
          </p:nvPr>
        </p:nvSpPr>
        <p:spPr>
          <a:xfrm>
            <a:off x="175" y="1192213"/>
            <a:ext cx="9144000" cy="32913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800" dirty="0">
                <a:solidFill>
                  <a:srgbClr val="24292E"/>
                </a:solidFill>
              </a:rPr>
              <a:t>Spend a few minutes playing around with the Kaspersky and Fortinet Threat Maps and, while on these websites, answer the following questions:</a:t>
            </a:r>
            <a:endParaRPr sz="1800" dirty="0">
              <a:solidFill>
                <a:srgbClr val="24292E"/>
              </a:solidFill>
            </a:endParaRPr>
          </a:p>
          <a:p>
            <a:pPr marL="0" lvl="0" indent="0" algn="l" rtl="0">
              <a:lnSpc>
                <a:spcPct val="115000"/>
              </a:lnSpc>
              <a:spcBef>
                <a:spcPts val="1500"/>
              </a:spcBef>
              <a:spcAft>
                <a:spcPts val="0"/>
              </a:spcAft>
              <a:buNone/>
            </a:pPr>
            <a:r>
              <a:rPr lang="en" sz="1800" dirty="0">
                <a:solidFill>
                  <a:srgbClr val="24292E"/>
                </a:solidFill>
              </a:rPr>
              <a:t>Link: </a:t>
            </a:r>
            <a:r>
              <a:rPr lang="en" sz="1800" u="sng" dirty="0">
                <a:solidFill>
                  <a:schemeClr val="hlink"/>
                </a:solidFill>
                <a:hlinkClick r:id="rId3"/>
              </a:rPr>
              <a:t>https://</a:t>
            </a:r>
            <a:r>
              <a:rPr lang="en" sz="1800" u="sng" dirty="0" smtClean="0">
                <a:solidFill>
                  <a:schemeClr val="hlink"/>
                </a:solidFill>
                <a:hlinkClick r:id="rId3"/>
              </a:rPr>
              <a:t>threatmap.fortiguard.com/</a:t>
            </a:r>
            <a:endParaRPr sz="1800" dirty="0" smtClean="0">
              <a:solidFill>
                <a:srgbClr val="24292E"/>
              </a:solidFill>
            </a:endParaRPr>
          </a:p>
          <a:p>
            <a:pPr marL="0" lvl="0" indent="0" algn="l" rtl="0">
              <a:lnSpc>
                <a:spcPct val="115000"/>
              </a:lnSpc>
              <a:spcBef>
                <a:spcPts val="1500"/>
              </a:spcBef>
              <a:spcAft>
                <a:spcPts val="0"/>
              </a:spcAft>
              <a:buNone/>
            </a:pPr>
            <a:r>
              <a:rPr lang="en" sz="1800" u="sng" dirty="0" smtClean="0">
                <a:solidFill>
                  <a:schemeClr val="hlink"/>
                </a:solidFill>
                <a:hlinkClick r:id="rId4"/>
              </a:rPr>
              <a:t>https://cybermap.kaspersky.com/</a:t>
            </a:r>
            <a:endParaRPr sz="1800" dirty="0" smtClean="0">
              <a:solidFill>
                <a:srgbClr val="24292E"/>
              </a:solidFill>
            </a:endParaRPr>
          </a:p>
          <a:p>
            <a:pPr marL="457200" lvl="0" indent="-342900" algn="l" rtl="0">
              <a:lnSpc>
                <a:spcPct val="115000"/>
              </a:lnSpc>
              <a:spcBef>
                <a:spcPts val="1200"/>
              </a:spcBef>
              <a:spcAft>
                <a:spcPts val="0"/>
              </a:spcAft>
              <a:buClr>
                <a:srgbClr val="24292E"/>
              </a:buClr>
              <a:buSzPts val="1800"/>
              <a:buFont typeface="Roboto"/>
              <a:buAutoNum type="arabicPeriod"/>
            </a:pPr>
            <a:r>
              <a:rPr lang="en" sz="1800" dirty="0" smtClean="0">
                <a:solidFill>
                  <a:srgbClr val="24292E"/>
                </a:solidFill>
              </a:rPr>
              <a:t>What </a:t>
            </a:r>
            <a:r>
              <a:rPr lang="en" sz="1800" dirty="0">
                <a:solidFill>
                  <a:srgbClr val="24292E"/>
                </a:solidFill>
              </a:rPr>
              <a:t>exactly are these websites showing?</a:t>
            </a:r>
            <a:endParaRPr sz="1800" dirty="0">
              <a:solidFill>
                <a:srgbClr val="24292E"/>
              </a:solidFill>
            </a:endParaRPr>
          </a:p>
          <a:p>
            <a:pPr marL="457200" lvl="0" indent="-342900" algn="l" rtl="0">
              <a:lnSpc>
                <a:spcPct val="115000"/>
              </a:lnSpc>
              <a:spcBef>
                <a:spcPts val="0"/>
              </a:spcBef>
              <a:spcAft>
                <a:spcPts val="0"/>
              </a:spcAft>
              <a:buClr>
                <a:srgbClr val="24292E"/>
              </a:buClr>
              <a:buSzPts val="1800"/>
              <a:buFont typeface="Roboto"/>
              <a:buAutoNum type="arabicPeriod"/>
            </a:pPr>
            <a:r>
              <a:rPr lang="en" sz="1800" dirty="0">
                <a:solidFill>
                  <a:srgbClr val="24292E"/>
                </a:solidFill>
              </a:rPr>
              <a:t>Are there any terms used on these websites that you are unfamiliar with? Find and define at least three.</a:t>
            </a:r>
            <a:endParaRPr sz="1800" dirty="0">
              <a:solidFill>
                <a:srgbClr val="24292E"/>
              </a:solidFill>
            </a:endParaRPr>
          </a:p>
          <a:p>
            <a:pPr marL="457200" lvl="0" indent="-342900" algn="l" rtl="0">
              <a:lnSpc>
                <a:spcPct val="115000"/>
              </a:lnSpc>
              <a:spcBef>
                <a:spcPts val="0"/>
              </a:spcBef>
              <a:spcAft>
                <a:spcPts val="0"/>
              </a:spcAft>
              <a:buClr>
                <a:srgbClr val="24292E"/>
              </a:buClr>
              <a:buSzPts val="1800"/>
              <a:buFont typeface="Roboto"/>
              <a:buAutoNum type="arabicPeriod"/>
            </a:pPr>
            <a:r>
              <a:rPr lang="en" sz="1800" dirty="0">
                <a:solidFill>
                  <a:srgbClr val="24292E"/>
                </a:solidFill>
              </a:rPr>
              <a:t>Are there any trends that stick out to you? Look for at least two.</a:t>
            </a:r>
            <a:endParaRPr sz="1800" dirty="0">
              <a:solidFill>
                <a:srgbClr val="24292E"/>
              </a:solidFill>
            </a:endParaRPr>
          </a:p>
          <a:p>
            <a:pPr marL="0" lvl="0" indent="0" algn="l" rtl="0">
              <a:spcBef>
                <a:spcPts val="0"/>
              </a:spcBef>
              <a:spcAft>
                <a:spcPts val="800"/>
              </a:spcAft>
              <a:buNone/>
            </a:pPr>
            <a:endParaRPr sz="1800" dirty="0"/>
          </a:p>
        </p:txBody>
      </p:sp>
      <p:sp>
        <p:nvSpPr>
          <p:cNvPr id="3417" name="Google Shape;3417;p188"/>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7 Minutes</a:t>
            </a:r>
            <a:endParaRPr/>
          </a:p>
        </p:txBody>
      </p:sp>
      <p:sp>
        <p:nvSpPr>
          <p:cNvPr id="3418" name="Google Shape;3418;p188"/>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2"/>
        <p:cNvGrpSpPr/>
        <p:nvPr/>
      </p:nvGrpSpPr>
      <p:grpSpPr>
        <a:xfrm>
          <a:off x="0" y="0"/>
          <a:ext cx="0" cy="0"/>
          <a:chOff x="0" y="0"/>
          <a:chExt cx="0" cy="0"/>
        </a:xfrm>
      </p:grpSpPr>
      <p:sp>
        <p:nvSpPr>
          <p:cNvPr id="3423" name="Google Shape;3423;p1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Reports, Blogs, and Research</a:t>
            </a:r>
            <a:endParaRPr/>
          </a:p>
        </p:txBody>
      </p:sp>
      <p:sp>
        <p:nvSpPr>
          <p:cNvPr id="3424" name="Google Shape;3424;p1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a:t>Threat maps are fun visuals, but cyber professionals rely on </a:t>
            </a:r>
            <a:r>
              <a:rPr lang="en">
                <a:latin typeface="Roboto Medium"/>
                <a:ea typeface="Roboto Medium"/>
                <a:cs typeface="Roboto Medium"/>
                <a:sym typeface="Roboto Medium"/>
              </a:rPr>
              <a:t>prominent reports, blogs, and papers to stay up to date on the specific landscape.</a:t>
            </a:r>
            <a:r>
              <a:rPr lang="en"/>
              <a:t> </a:t>
            </a:r>
            <a:endParaRPr/>
          </a:p>
        </p:txBody>
      </p:sp>
      <p:sp>
        <p:nvSpPr>
          <p:cNvPr id="3425" name="Google Shape;3425;p18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426" name="Google Shape;3426;p189"/>
          <p:cNvCxnSpPr/>
          <p:nvPr/>
        </p:nvCxnSpPr>
        <p:spPr>
          <a:xfrm>
            <a:off x="5972075" y="3612125"/>
            <a:ext cx="2096700" cy="9900"/>
          </a:xfrm>
          <a:prstGeom prst="straightConnector1">
            <a:avLst/>
          </a:prstGeom>
          <a:noFill/>
          <a:ln w="38100" cap="flat" cmpd="sng">
            <a:solidFill>
              <a:srgbClr val="990000"/>
            </a:solidFill>
            <a:prstDash val="solid"/>
            <a:round/>
            <a:headEnd type="none" w="med" len="med"/>
            <a:tailEnd type="none" w="med" len="med"/>
          </a:ln>
        </p:spPr>
      </p:cxnSp>
      <p:pic>
        <p:nvPicPr>
          <p:cNvPr id="3427" name="Google Shape;3427;p189"/>
          <p:cNvPicPr preferRelativeResize="0"/>
          <p:nvPr/>
        </p:nvPicPr>
        <p:blipFill>
          <a:blip r:embed="rId3">
            <a:alphaModFix/>
          </a:blip>
          <a:stretch>
            <a:fillRect/>
          </a:stretch>
        </p:blipFill>
        <p:spPr>
          <a:xfrm>
            <a:off x="3361749" y="2362762"/>
            <a:ext cx="2234649" cy="1792225"/>
          </a:xfrm>
          <a:prstGeom prst="rect">
            <a:avLst/>
          </a:prstGeom>
          <a:noFill/>
          <a:ln>
            <a:noFill/>
          </a:ln>
        </p:spPr>
      </p:pic>
      <p:sp>
        <p:nvSpPr>
          <p:cNvPr id="3428" name="Google Shape;3428;p189"/>
          <p:cNvSpPr txBox="1"/>
          <p:nvPr/>
        </p:nvSpPr>
        <p:spPr>
          <a:xfrm>
            <a:off x="5596400" y="2059588"/>
            <a:ext cx="26332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1"/>
              </a:buClr>
              <a:buSzPts val="1100"/>
              <a:buFont typeface="Arial"/>
              <a:buNone/>
            </a:pPr>
            <a:r>
              <a:rPr lang="en" sz="2400" dirty="0">
                <a:solidFill>
                  <a:schemeClr val="dk1"/>
                </a:solidFill>
                <a:latin typeface="Impact"/>
                <a:ea typeface="Impact"/>
                <a:cs typeface="Impact"/>
                <a:sym typeface="Impact"/>
              </a:rPr>
              <a:t>Krebs</a:t>
            </a:r>
            <a:r>
              <a:rPr lang="en" sz="2400" dirty="0">
                <a:solidFill>
                  <a:schemeClr val="dk1"/>
                </a:solidFill>
                <a:latin typeface="Oswald Regular"/>
                <a:ea typeface="Oswald Regular"/>
                <a:cs typeface="Oswald Regular"/>
                <a:sym typeface="Oswald Regular"/>
              </a:rPr>
              <a:t>on</a:t>
            </a:r>
            <a:r>
              <a:rPr lang="en" sz="2400" dirty="0">
                <a:solidFill>
                  <a:schemeClr val="dk1"/>
                </a:solidFill>
                <a:latin typeface="Impact"/>
                <a:ea typeface="Impact"/>
                <a:cs typeface="Impact"/>
                <a:sym typeface="Impact"/>
              </a:rPr>
              <a:t>Security</a:t>
            </a:r>
            <a:endParaRPr dirty="0"/>
          </a:p>
        </p:txBody>
      </p:sp>
      <p:sp>
        <p:nvSpPr>
          <p:cNvPr id="3429" name="Google Shape;3429;p189"/>
          <p:cNvSpPr txBox="1"/>
          <p:nvPr/>
        </p:nvSpPr>
        <p:spPr>
          <a:xfrm>
            <a:off x="1771100" y="1715050"/>
            <a:ext cx="34143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2400" b="1">
                <a:solidFill>
                  <a:schemeClr val="dk1"/>
                </a:solidFill>
              </a:rPr>
              <a:t>Schneier on Security</a:t>
            </a:r>
            <a:endParaRPr/>
          </a:p>
        </p:txBody>
      </p:sp>
      <p:sp>
        <p:nvSpPr>
          <p:cNvPr id="3430" name="Google Shape;3430;p189"/>
          <p:cNvSpPr txBox="1"/>
          <p:nvPr/>
        </p:nvSpPr>
        <p:spPr>
          <a:xfrm>
            <a:off x="3564225" y="4268963"/>
            <a:ext cx="18297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3600" b="1">
                <a:solidFill>
                  <a:srgbClr val="660000"/>
                </a:solidFill>
                <a:latin typeface="Amatic SC"/>
                <a:ea typeface="Amatic SC"/>
                <a:cs typeface="Amatic SC"/>
                <a:sym typeface="Amatic SC"/>
              </a:rPr>
              <a:t>TaoSecurity</a:t>
            </a:r>
            <a:endParaRPr/>
          </a:p>
        </p:txBody>
      </p:sp>
      <p:sp>
        <p:nvSpPr>
          <p:cNvPr id="3431" name="Google Shape;3431;p189"/>
          <p:cNvSpPr txBox="1"/>
          <p:nvPr/>
        </p:nvSpPr>
        <p:spPr>
          <a:xfrm>
            <a:off x="5845675" y="3552888"/>
            <a:ext cx="25287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2400">
                <a:solidFill>
                  <a:schemeClr val="dk1"/>
                </a:solidFill>
                <a:latin typeface="Roboto"/>
                <a:ea typeface="Roboto"/>
                <a:cs typeface="Roboto"/>
                <a:sym typeface="Roboto"/>
              </a:rPr>
              <a:t>Security Weekly</a:t>
            </a:r>
            <a:endParaRPr/>
          </a:p>
        </p:txBody>
      </p:sp>
      <p:sp>
        <p:nvSpPr>
          <p:cNvPr id="3432" name="Google Shape;3432;p189"/>
          <p:cNvSpPr txBox="1"/>
          <p:nvPr/>
        </p:nvSpPr>
        <p:spPr>
          <a:xfrm>
            <a:off x="166575" y="2764650"/>
            <a:ext cx="27648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2400">
                <a:solidFill>
                  <a:srgbClr val="0B5394"/>
                </a:solidFill>
                <a:latin typeface="Nunito SemiBold"/>
                <a:ea typeface="Nunito SemiBold"/>
                <a:cs typeface="Nunito SemiBold"/>
                <a:sym typeface="Nunito SemiBold"/>
              </a:rPr>
              <a:t>GRAHAM</a:t>
            </a:r>
            <a:r>
              <a:rPr lang="en" sz="2400">
                <a:solidFill>
                  <a:schemeClr val="dk1"/>
                </a:solidFill>
                <a:latin typeface="Roboto"/>
                <a:ea typeface="Roboto"/>
                <a:cs typeface="Roboto"/>
                <a:sym typeface="Roboto"/>
              </a:rPr>
              <a:t> </a:t>
            </a:r>
            <a:r>
              <a:rPr lang="en" sz="2400">
                <a:solidFill>
                  <a:srgbClr val="666666"/>
                </a:solidFill>
                <a:latin typeface="Nunito SemiBold"/>
                <a:ea typeface="Nunito SemiBold"/>
                <a:cs typeface="Nunito SemiBold"/>
                <a:sym typeface="Nunito SemiBold"/>
              </a:rPr>
              <a:t>CLULEY</a:t>
            </a:r>
            <a:endParaRPr sz="2400" b="1">
              <a:solidFill>
                <a:schemeClr val="dk1"/>
              </a:solidFill>
            </a:endParaRPr>
          </a:p>
        </p:txBody>
      </p:sp>
      <p:sp>
        <p:nvSpPr>
          <p:cNvPr id="3433" name="Google Shape;3433;p189"/>
          <p:cNvSpPr txBox="1"/>
          <p:nvPr/>
        </p:nvSpPr>
        <p:spPr>
          <a:xfrm>
            <a:off x="1120800" y="3814263"/>
            <a:ext cx="10440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3000">
                <a:solidFill>
                  <a:schemeClr val="dk1"/>
                </a:solidFill>
                <a:latin typeface="EB Garamond"/>
                <a:ea typeface="EB Garamond"/>
                <a:cs typeface="EB Garamond"/>
                <a:sym typeface="EB Garamond"/>
              </a:rPr>
              <a:t>CSO</a:t>
            </a:r>
            <a:endParaRPr sz="2400" b="1">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sp>
        <p:nvSpPr>
          <p:cNvPr id="3438" name="Google Shape;3438;p190"/>
          <p:cNvSpPr txBox="1">
            <a:spLocks noGrp="1"/>
          </p:cNvSpPr>
          <p:nvPr>
            <p:ph type="title"/>
          </p:nvPr>
        </p:nvSpPr>
        <p:spPr>
          <a:xfrm>
            <a:off x="2982850" y="1890500"/>
            <a:ext cx="5031300" cy="112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In the next few activities, you will use three prominent security reports to better understand the contemporary security landscape. </a:t>
            </a:r>
            <a:endParaRPr sz="2400">
              <a:latin typeface="Roboto"/>
              <a:ea typeface="Roboto"/>
              <a:cs typeface="Roboto"/>
              <a:sym typeface="Roboto"/>
            </a:endParaRPr>
          </a:p>
        </p:txBody>
      </p:sp>
      <p:sp>
        <p:nvSpPr>
          <p:cNvPr id="3439" name="Google Shape;3439;p1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440" name="Google Shape;3440;p190"/>
          <p:cNvPicPr preferRelativeResize="0"/>
          <p:nvPr/>
        </p:nvPicPr>
        <p:blipFill>
          <a:blip r:embed="rId3">
            <a:alphaModFix/>
          </a:blip>
          <a:stretch>
            <a:fillRect/>
          </a:stretch>
        </p:blipFill>
        <p:spPr>
          <a:xfrm>
            <a:off x="1169450" y="1890490"/>
            <a:ext cx="1698900" cy="1362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44"/>
        <p:cNvGrpSpPr/>
        <p:nvPr/>
      </p:nvGrpSpPr>
      <p:grpSpPr>
        <a:xfrm>
          <a:off x="0" y="0"/>
          <a:ext cx="0" cy="0"/>
          <a:chOff x="0" y="0"/>
          <a:chExt cx="0" cy="0"/>
        </a:xfrm>
      </p:grpSpPr>
      <p:sp>
        <p:nvSpPr>
          <p:cNvPr id="3445" name="Google Shape;3445;p19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446" name="Google Shape;3446;p1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47" name="Google Shape;3447;p19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Vocabulary Research</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pair up, navigate through a report and complete a vocabulary worksheet as you progress.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51"/>
        <p:cNvGrpSpPr/>
        <p:nvPr/>
      </p:nvGrpSpPr>
      <p:grpSpPr>
        <a:xfrm>
          <a:off x="0" y="0"/>
          <a:ext cx="0" cy="0"/>
          <a:chOff x="0" y="0"/>
          <a:chExt cx="0" cy="0"/>
        </a:xfrm>
      </p:grpSpPr>
      <p:sp>
        <p:nvSpPr>
          <p:cNvPr id="3452" name="Google Shape;3452;p1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a:t>
            </a:r>
            <a:r>
              <a:rPr lang="en">
                <a:solidFill>
                  <a:schemeClr val="dk1"/>
                </a:solidFill>
                <a:latin typeface="Roboto"/>
                <a:ea typeface="Roboto"/>
                <a:cs typeface="Roboto"/>
                <a:sym typeface="Roboto"/>
              </a:rPr>
              <a:t>Vocabulary Research</a:t>
            </a:r>
            <a:r>
              <a:rPr lang="en"/>
              <a:t> </a:t>
            </a:r>
            <a:endParaRPr/>
          </a:p>
        </p:txBody>
      </p:sp>
      <p:sp>
        <p:nvSpPr>
          <p:cNvPr id="3453" name="Google Shape;3453;p19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Instructions: </a:t>
            </a:r>
            <a:endParaRPr>
              <a:latin typeface="Roboto Medium"/>
              <a:ea typeface="Roboto Medium"/>
              <a:cs typeface="Roboto Medium"/>
              <a:sym typeface="Roboto Medium"/>
            </a:endParaRPr>
          </a:p>
        </p:txBody>
      </p:sp>
      <p:sp>
        <p:nvSpPr>
          <p:cNvPr id="3454" name="Google Shape;3454;p192"/>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14000"/>
              </a:lnSpc>
              <a:spcBef>
                <a:spcPts val="500"/>
              </a:spcBef>
              <a:spcAft>
                <a:spcPts val="0"/>
              </a:spcAft>
              <a:buNone/>
            </a:pPr>
            <a:r>
              <a:rPr lang="en" dirty="0" smtClean="0">
                <a:solidFill>
                  <a:srgbClr val="24292E"/>
                </a:solidFill>
                <a:latin typeface="Roboto Medium"/>
                <a:ea typeface="Roboto Medium"/>
                <a:cs typeface="Roboto Medium"/>
                <a:sym typeface="Roboto Medium"/>
              </a:rPr>
              <a:t>Using </a:t>
            </a:r>
            <a:r>
              <a:rPr lang="en" dirty="0">
                <a:solidFill>
                  <a:srgbClr val="24292E"/>
                </a:solidFill>
                <a:latin typeface="Roboto Medium"/>
                <a:ea typeface="Roboto Medium"/>
                <a:cs typeface="Roboto Medium"/>
                <a:sym typeface="Roboto Medium"/>
              </a:rPr>
              <a:t>the reports provided, complete the sections of the worksheet pertaining to the "Symantec Internet Security Threat" report.</a:t>
            </a:r>
            <a:endParaRPr dirty="0">
              <a:solidFill>
                <a:srgbClr val="24292E"/>
              </a:solidFill>
              <a:latin typeface="Roboto Medium"/>
              <a:ea typeface="Roboto Medium"/>
              <a:cs typeface="Roboto Medium"/>
              <a:sym typeface="Roboto Medium"/>
            </a:endParaRPr>
          </a:p>
          <a:p>
            <a:pPr marL="0" lvl="0" indent="0" algn="l" rtl="0">
              <a:lnSpc>
                <a:spcPct val="114000"/>
              </a:lnSpc>
              <a:spcBef>
                <a:spcPts val="500"/>
              </a:spcBef>
              <a:spcAft>
                <a:spcPts val="0"/>
              </a:spcAft>
              <a:buNone/>
            </a:pPr>
            <a:r>
              <a:rPr lang="en" dirty="0">
                <a:solidFill>
                  <a:srgbClr val="24292E"/>
                </a:solidFill>
              </a:rPr>
              <a:t>Notes:</a:t>
            </a:r>
            <a:endParaRPr dirty="0">
              <a:solidFill>
                <a:srgbClr val="24292E"/>
              </a:solidFill>
            </a:endParaRPr>
          </a:p>
          <a:p>
            <a:pPr marL="457200" lvl="0" indent="-317500" algn="l" rtl="0">
              <a:lnSpc>
                <a:spcPct val="114000"/>
              </a:lnSpc>
              <a:spcBef>
                <a:spcPts val="500"/>
              </a:spcBef>
              <a:spcAft>
                <a:spcPts val="0"/>
              </a:spcAft>
              <a:buClr>
                <a:srgbClr val="24292E"/>
              </a:buClr>
              <a:buSzPts val="1400"/>
              <a:buFont typeface="Roboto"/>
              <a:buChar char="●"/>
            </a:pPr>
            <a:r>
              <a:rPr lang="en" dirty="0">
                <a:solidFill>
                  <a:srgbClr val="24292E"/>
                </a:solidFill>
              </a:rPr>
              <a:t>Be extra mindful of defining words in a way that a lay person would understand. Don’t rely on one technical term to define another. Break it down to a form you truly understand.</a:t>
            </a:r>
            <a:endParaRPr dirty="0">
              <a:solidFill>
                <a:srgbClr val="24292E"/>
              </a:solidFill>
            </a:endParaRPr>
          </a:p>
          <a:p>
            <a:pPr marL="457200" lvl="0" indent="-317500" algn="l" rtl="0">
              <a:lnSpc>
                <a:spcPct val="115000"/>
              </a:lnSpc>
              <a:spcBef>
                <a:spcPts val="500"/>
              </a:spcBef>
              <a:spcAft>
                <a:spcPts val="0"/>
              </a:spcAft>
              <a:buClr>
                <a:srgbClr val="24292E"/>
              </a:buClr>
              <a:buSzPts val="1400"/>
              <a:buFont typeface="Roboto"/>
              <a:buChar char="●"/>
            </a:pPr>
            <a:r>
              <a:rPr lang="en" dirty="0">
                <a:solidFill>
                  <a:srgbClr val="24292E"/>
                </a:solidFill>
              </a:rPr>
              <a:t>Use outside research when necessary to define the terms, but use the reports provided when explaining their significance. It’s important that you get comfortable reading technical documentation to draw out context.</a:t>
            </a:r>
            <a:endParaRPr dirty="0">
              <a:solidFill>
                <a:srgbClr val="24292E"/>
              </a:solidFill>
            </a:endParaRPr>
          </a:p>
          <a:p>
            <a:pPr marL="457200" lvl="0" indent="-317500" algn="l" rtl="0">
              <a:lnSpc>
                <a:spcPct val="115000"/>
              </a:lnSpc>
              <a:spcBef>
                <a:spcPts val="0"/>
              </a:spcBef>
              <a:spcAft>
                <a:spcPts val="0"/>
              </a:spcAft>
              <a:buClr>
                <a:srgbClr val="24292E"/>
              </a:buClr>
              <a:buSzPts val="1400"/>
              <a:buFont typeface="Roboto"/>
              <a:buChar char="●"/>
            </a:pPr>
            <a:r>
              <a:rPr lang="en" dirty="0">
                <a:solidFill>
                  <a:srgbClr val="24292E"/>
                </a:solidFill>
              </a:rPr>
              <a:t>Copy the assignment into a new Google Doc before getting started. You will be submitting this assignment later in the week as your first “homework” assignment, but aim to complete at least the Symantec section by the end of class today.</a:t>
            </a:r>
            <a:endParaRPr dirty="0">
              <a:solidFill>
                <a:srgbClr val="24292E"/>
              </a:solidFill>
            </a:endParaRPr>
          </a:p>
          <a:p>
            <a:pPr marL="0" lvl="0" indent="0" algn="l" rtl="0">
              <a:spcBef>
                <a:spcPts val="2400"/>
              </a:spcBef>
              <a:spcAft>
                <a:spcPts val="800"/>
              </a:spcAft>
              <a:buNone/>
            </a:pPr>
            <a:endParaRPr sz="2400" dirty="0">
              <a:solidFill>
                <a:schemeClr val="dk1"/>
              </a:solidFill>
            </a:endParaRPr>
          </a:p>
        </p:txBody>
      </p:sp>
      <p:sp>
        <p:nvSpPr>
          <p:cNvPr id="3455" name="Google Shape;3455;p19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15 Minutes</a:t>
            </a:r>
            <a:endParaRPr/>
          </a:p>
        </p:txBody>
      </p:sp>
      <p:sp>
        <p:nvSpPr>
          <p:cNvPr id="3456" name="Google Shape;3456;p19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60"/>
        <p:cNvGrpSpPr/>
        <p:nvPr/>
      </p:nvGrpSpPr>
      <p:grpSpPr>
        <a:xfrm>
          <a:off x="0" y="0"/>
          <a:ext cx="0" cy="0"/>
          <a:chOff x="0" y="0"/>
          <a:chExt cx="0" cy="0"/>
        </a:xfrm>
      </p:grpSpPr>
      <p:sp>
        <p:nvSpPr>
          <p:cNvPr id="3461" name="Google Shape;3461;p19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62" name="Google Shape;3462;p193"/>
          <p:cNvSpPr txBox="1"/>
          <p:nvPr/>
        </p:nvSpPr>
        <p:spPr>
          <a:xfrm>
            <a:off x="2615825" y="3634750"/>
            <a:ext cx="40170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Vocabulary Research</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7"/>
        <p:cNvGrpSpPr/>
        <p:nvPr/>
      </p:nvGrpSpPr>
      <p:grpSpPr>
        <a:xfrm>
          <a:off x="0" y="0"/>
          <a:ext cx="0" cy="0"/>
          <a:chOff x="0" y="0"/>
          <a:chExt cx="0" cy="0"/>
        </a:xfrm>
      </p:grpSpPr>
      <p:sp>
        <p:nvSpPr>
          <p:cNvPr id="3068" name="Google Shape;3068;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3069" name="Google Shape;3069;p1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70" name="Google Shape;3070;p158"/>
          <p:cNvSpPr txBox="1">
            <a:spLocks noGrp="1"/>
          </p:cNvSpPr>
          <p:nvPr>
            <p:ph type="body" idx="3"/>
          </p:nvPr>
        </p:nvSpPr>
        <p:spPr>
          <a:xfrm>
            <a:off x="175" y="830425"/>
            <a:ext cx="9144000" cy="4076100"/>
          </a:xfrm>
          <a:prstGeom prst="rect">
            <a:avLst/>
          </a:prstGeom>
        </p:spPr>
        <p:txBody>
          <a:bodyPr spcFirstLastPara="1" wrap="square" lIns="457200" tIns="0" rIns="457200" bIns="914400" anchor="t" anchorCtr="0">
            <a:noAutofit/>
          </a:bodyPr>
          <a:lstStyle/>
          <a:p>
            <a:pPr marL="0" lvl="0" indent="0" algn="ctr" rtl="0">
              <a:lnSpc>
                <a:spcPct val="115000"/>
              </a:lnSpc>
              <a:spcBef>
                <a:spcPts val="0"/>
              </a:spcBef>
              <a:spcAft>
                <a:spcPts val="0"/>
              </a:spcAft>
              <a:buNone/>
            </a:pPr>
            <a:r>
              <a:rPr lang="en" sz="3000">
                <a:solidFill>
                  <a:schemeClr val="dk1"/>
                </a:solidFill>
              </a:rPr>
              <a:t>Last class, we described cybersecurity as centering on </a:t>
            </a:r>
            <a:r>
              <a:rPr lang="en" sz="3000" b="1">
                <a:solidFill>
                  <a:schemeClr val="dk1"/>
                </a:solidFill>
              </a:rPr>
              <a:t>two concepts</a:t>
            </a:r>
            <a:r>
              <a:rPr lang="en" sz="3000">
                <a:solidFill>
                  <a:schemeClr val="dk1"/>
                </a:solidFill>
              </a:rPr>
              <a:t>. </a:t>
            </a:r>
            <a:endParaRPr sz="3000">
              <a:solidFill>
                <a:schemeClr val="dk1"/>
              </a:solidFill>
            </a:endParaRPr>
          </a:p>
          <a:p>
            <a:pPr marL="0" lvl="0" indent="0" algn="ctr" rtl="0">
              <a:lnSpc>
                <a:spcPct val="115000"/>
              </a:lnSpc>
              <a:spcBef>
                <a:spcPts val="0"/>
              </a:spcBef>
              <a:spcAft>
                <a:spcPts val="0"/>
              </a:spcAft>
              <a:buNone/>
            </a:pPr>
            <a:endParaRPr sz="3000">
              <a:solidFill>
                <a:schemeClr val="dk1"/>
              </a:solidFill>
            </a:endParaRPr>
          </a:p>
          <a:p>
            <a:pPr marL="0" lvl="0" indent="0" algn="ctr" rtl="0">
              <a:lnSpc>
                <a:spcPct val="115000"/>
              </a:lnSpc>
              <a:spcBef>
                <a:spcPts val="0"/>
              </a:spcBef>
              <a:spcAft>
                <a:spcPts val="0"/>
              </a:spcAft>
              <a:buNone/>
            </a:pPr>
            <a:r>
              <a:rPr lang="en" sz="3000">
                <a:solidFill>
                  <a:schemeClr val="dk1"/>
                </a:solidFill>
              </a:rPr>
              <a:t>What were they?</a:t>
            </a:r>
            <a:endParaRPr sz="3000">
              <a:solidFill>
                <a:schemeClr val="dk1"/>
              </a:solidFill>
            </a:endParaRPr>
          </a:p>
          <a:p>
            <a:pPr marL="0" lvl="0" indent="0" algn="l" rtl="0">
              <a:spcBef>
                <a:spcPts val="0"/>
              </a:spcBef>
              <a:spcAft>
                <a:spcPts val="80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466"/>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3471" name="Google Shape;3471;p19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472" name="Google Shape;3472;p19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73" name="Google Shape;3473;p19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Report Analysis</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Now you will continue navigate through the provided articles and complete the</a:t>
            </a:r>
            <a:r>
              <a:rPr lang="en" sz="1800"/>
              <a:t> </a:t>
            </a:r>
            <a:r>
              <a:rPr lang="en" sz="1800">
                <a:solidFill>
                  <a:srgbClr val="24292E"/>
                </a:solidFill>
                <a:latin typeface="Roboto Light"/>
                <a:ea typeface="Roboto Light"/>
                <a:cs typeface="Roboto Light"/>
                <a:sym typeface="Roboto Light"/>
              </a:rPr>
              <a:t>Symantec Internet Security Threat</a:t>
            </a:r>
            <a:r>
              <a:rPr lang="en" sz="1800"/>
              <a:t> </a:t>
            </a:r>
            <a:r>
              <a:rPr lang="en" sz="1800">
                <a:latin typeface="Roboto Light"/>
                <a:ea typeface="Roboto Light"/>
                <a:cs typeface="Roboto Light"/>
                <a:sym typeface="Roboto Light"/>
              </a:rPr>
              <a:t>report analysis worksheet</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77"/>
        <p:cNvGrpSpPr/>
        <p:nvPr/>
      </p:nvGrpSpPr>
      <p:grpSpPr>
        <a:xfrm>
          <a:off x="0" y="0"/>
          <a:ext cx="0" cy="0"/>
          <a:chOff x="0" y="0"/>
          <a:chExt cx="0" cy="0"/>
        </a:xfrm>
      </p:grpSpPr>
      <p:sp>
        <p:nvSpPr>
          <p:cNvPr id="3478" name="Google Shape;3478;p1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a:t>
            </a:r>
            <a:r>
              <a:rPr lang="en">
                <a:solidFill>
                  <a:schemeClr val="dk1"/>
                </a:solidFill>
                <a:latin typeface="Roboto"/>
                <a:ea typeface="Roboto"/>
                <a:cs typeface="Roboto"/>
                <a:sym typeface="Roboto"/>
              </a:rPr>
              <a:t>Report Analysis</a:t>
            </a:r>
            <a:endParaRPr/>
          </a:p>
        </p:txBody>
      </p:sp>
      <p:sp>
        <p:nvSpPr>
          <p:cNvPr id="3479" name="Google Shape;3479;p19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 </a:t>
            </a:r>
            <a:endParaRPr/>
          </a:p>
        </p:txBody>
      </p:sp>
      <p:sp>
        <p:nvSpPr>
          <p:cNvPr id="3480" name="Google Shape;3480;p196"/>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15000"/>
              </a:lnSpc>
              <a:spcBef>
                <a:spcPts val="300"/>
              </a:spcBef>
              <a:spcAft>
                <a:spcPts val="0"/>
              </a:spcAft>
              <a:buNone/>
            </a:pPr>
            <a:r>
              <a:rPr lang="en">
                <a:solidFill>
                  <a:srgbClr val="24292E"/>
                </a:solidFill>
              </a:rPr>
              <a:t>Working in pairs of two and using the reports provided, complete the section of the worksheet pertaining to the Symantec Internet Security Threat report.</a:t>
            </a:r>
            <a:endParaRPr>
              <a:solidFill>
                <a:srgbClr val="24292E"/>
              </a:solidFill>
            </a:endParaRPr>
          </a:p>
          <a:p>
            <a:pPr marL="0" lvl="0" indent="0" algn="l" rtl="0">
              <a:lnSpc>
                <a:spcPct val="114000"/>
              </a:lnSpc>
              <a:spcBef>
                <a:spcPts val="1200"/>
              </a:spcBef>
              <a:spcAft>
                <a:spcPts val="0"/>
              </a:spcAft>
              <a:buNone/>
            </a:pPr>
            <a:r>
              <a:rPr lang="en">
                <a:solidFill>
                  <a:srgbClr val="24292E"/>
                </a:solidFill>
              </a:rPr>
              <a:t>Notes:</a:t>
            </a:r>
            <a:endParaRPr>
              <a:solidFill>
                <a:srgbClr val="24292E"/>
              </a:solidFill>
            </a:endParaRPr>
          </a:p>
          <a:p>
            <a:pPr marL="457200" lvl="0" indent="-317500" algn="l" rtl="0">
              <a:lnSpc>
                <a:spcPct val="114000"/>
              </a:lnSpc>
              <a:spcBef>
                <a:spcPts val="500"/>
              </a:spcBef>
              <a:spcAft>
                <a:spcPts val="0"/>
              </a:spcAft>
              <a:buClr>
                <a:srgbClr val="24292E"/>
              </a:buClr>
              <a:buSzPts val="1400"/>
              <a:buFont typeface="Roboto"/>
              <a:buChar char="●"/>
            </a:pPr>
            <a:r>
              <a:rPr lang="en">
                <a:solidFill>
                  <a:srgbClr val="24292E"/>
                </a:solidFill>
              </a:rPr>
              <a:t>For each questions, use a combination of the reports provided and your independent judgement.</a:t>
            </a:r>
            <a:endParaRPr>
              <a:solidFill>
                <a:srgbClr val="24292E"/>
              </a:solidFill>
            </a:endParaRPr>
          </a:p>
          <a:p>
            <a:pPr marL="457200" lvl="0" indent="-317500" algn="l" rtl="0">
              <a:lnSpc>
                <a:spcPct val="115000"/>
              </a:lnSpc>
              <a:spcBef>
                <a:spcPts val="500"/>
              </a:spcBef>
              <a:spcAft>
                <a:spcPts val="0"/>
              </a:spcAft>
              <a:buClr>
                <a:srgbClr val="24292E"/>
              </a:buClr>
              <a:buSzPts val="1400"/>
              <a:buFont typeface="Roboto"/>
              <a:buChar char="●"/>
            </a:pPr>
            <a:r>
              <a:rPr lang="en">
                <a:solidFill>
                  <a:srgbClr val="24292E"/>
                </a:solidFill>
              </a:rPr>
              <a:t>Again, remember to answer questions in a way that would make sense to a lay person when possible. Don’t feel content just writing down technical jargon.</a:t>
            </a:r>
            <a:endParaRPr>
              <a:solidFill>
                <a:srgbClr val="24292E"/>
              </a:solidFill>
            </a:endParaRPr>
          </a:p>
          <a:p>
            <a:pPr marL="457200" lvl="0" indent="-317500" algn="l" rtl="0">
              <a:lnSpc>
                <a:spcPct val="115000"/>
              </a:lnSpc>
              <a:spcBef>
                <a:spcPts val="0"/>
              </a:spcBef>
              <a:spcAft>
                <a:spcPts val="0"/>
              </a:spcAft>
              <a:buClr>
                <a:srgbClr val="24292E"/>
              </a:buClr>
              <a:buSzPts val="1400"/>
              <a:buFont typeface="Roboto"/>
              <a:buChar char="●"/>
            </a:pPr>
            <a:r>
              <a:rPr lang="en">
                <a:solidFill>
                  <a:srgbClr val="24292E"/>
                </a:solidFill>
              </a:rPr>
              <a:t>Copy the assignment into a new Google Doc before getting started. You will be submitting this assignment later in the week as your first “homework” assignment, but aim to complete at least the Symantec section by the end of class today.</a:t>
            </a:r>
            <a:endParaRPr sz="2400">
              <a:solidFill>
                <a:schemeClr val="dk1"/>
              </a:solidFill>
            </a:endParaRPr>
          </a:p>
        </p:txBody>
      </p:sp>
      <p:sp>
        <p:nvSpPr>
          <p:cNvPr id="3481" name="Google Shape;3481;p196"/>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15 Minutes</a:t>
            </a:r>
            <a:endParaRPr/>
          </a:p>
        </p:txBody>
      </p:sp>
      <p:sp>
        <p:nvSpPr>
          <p:cNvPr id="3482" name="Google Shape;3482;p196"/>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6"/>
        <p:cNvGrpSpPr/>
        <p:nvPr/>
      </p:nvGrpSpPr>
      <p:grpSpPr>
        <a:xfrm>
          <a:off x="0" y="0"/>
          <a:ext cx="0" cy="0"/>
          <a:chOff x="0" y="0"/>
          <a:chExt cx="0" cy="0"/>
        </a:xfrm>
      </p:grpSpPr>
      <p:sp>
        <p:nvSpPr>
          <p:cNvPr id="3487" name="Google Shape;3487;p19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88" name="Google Shape;3488;p197"/>
          <p:cNvSpPr txBox="1"/>
          <p:nvPr/>
        </p:nvSpPr>
        <p:spPr>
          <a:xfrm>
            <a:off x="2615825" y="3634750"/>
            <a:ext cx="40170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Report Analysis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92"/>
        <p:cNvGrpSpPr/>
        <p:nvPr/>
      </p:nvGrpSpPr>
      <p:grpSpPr>
        <a:xfrm>
          <a:off x="0" y="0"/>
          <a:ext cx="0" cy="0"/>
          <a:chOff x="0" y="0"/>
          <a:chExt cx="0" cy="0"/>
        </a:xfrm>
      </p:grpSpPr>
      <p:sp>
        <p:nvSpPr>
          <p:cNvPr id="3493" name="Google Shape;3493;p19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40 Minutes</a:t>
            </a:r>
            <a:endParaRPr/>
          </a:p>
        </p:txBody>
      </p:sp>
      <p:sp>
        <p:nvSpPr>
          <p:cNvPr id="3494" name="Google Shape;3494;p19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95" name="Google Shape;3495;p19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Threat Research</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group up in 3-4, and research an assigned vulnerability, exploit, or threat actor. </a:t>
            </a:r>
            <a:endParaRPr sz="1800">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Instructions sent via Slack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99"/>
        <p:cNvGrpSpPr/>
        <p:nvPr/>
      </p:nvGrpSpPr>
      <p:grpSpPr>
        <a:xfrm>
          <a:off x="0" y="0"/>
          <a:ext cx="0" cy="0"/>
          <a:chOff x="0" y="0"/>
          <a:chExt cx="0" cy="0"/>
        </a:xfrm>
      </p:grpSpPr>
      <p:sp>
        <p:nvSpPr>
          <p:cNvPr id="3500" name="Google Shape;3500;p1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a:t>
            </a:r>
            <a:r>
              <a:rPr lang="en">
                <a:solidFill>
                  <a:schemeClr val="dk1"/>
                </a:solidFill>
                <a:latin typeface="Roboto"/>
                <a:ea typeface="Roboto"/>
                <a:cs typeface="Roboto"/>
                <a:sym typeface="Roboto"/>
              </a:rPr>
              <a:t>Threat Research</a:t>
            </a:r>
            <a:r>
              <a:rPr lang="en"/>
              <a:t> </a:t>
            </a:r>
            <a:endParaRPr/>
          </a:p>
        </p:txBody>
      </p:sp>
      <p:sp>
        <p:nvSpPr>
          <p:cNvPr id="3501" name="Google Shape;3501;p19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 </a:t>
            </a:r>
            <a:endParaRPr/>
          </a:p>
        </p:txBody>
      </p:sp>
      <p:sp>
        <p:nvSpPr>
          <p:cNvPr id="3502" name="Google Shape;3502;p199"/>
          <p:cNvSpPr txBox="1">
            <a:spLocks noGrp="1"/>
          </p:cNvSpPr>
          <p:nvPr>
            <p:ph type="body" idx="2"/>
          </p:nvPr>
        </p:nvSpPr>
        <p:spPr>
          <a:xfrm>
            <a:off x="0" y="1125575"/>
            <a:ext cx="9144000" cy="3199200"/>
          </a:xfrm>
          <a:prstGeom prst="rect">
            <a:avLst/>
          </a:prstGeom>
        </p:spPr>
        <p:txBody>
          <a:bodyPr spcFirstLastPara="1" wrap="square" lIns="457200" tIns="0" rIns="457200" bIns="914400" anchor="t" anchorCtr="0">
            <a:noAutofit/>
          </a:bodyPr>
          <a:lstStyle/>
          <a:p>
            <a:pPr marL="0" lvl="0" indent="0" algn="l" rtl="0">
              <a:lnSpc>
                <a:spcPct val="114000"/>
              </a:lnSpc>
              <a:spcBef>
                <a:spcPts val="500"/>
              </a:spcBef>
              <a:spcAft>
                <a:spcPts val="0"/>
              </a:spcAft>
              <a:buNone/>
            </a:pPr>
            <a:r>
              <a:rPr lang="en" sz="1300">
                <a:solidFill>
                  <a:srgbClr val="24292E"/>
                </a:solidFill>
              </a:rPr>
              <a:t>Working in groups of three or four, you will be assigned a vulnerability, exploit, or threat actor. </a:t>
            </a:r>
            <a:endParaRPr sz="1300">
              <a:solidFill>
                <a:srgbClr val="24292E"/>
              </a:solidFill>
            </a:endParaRPr>
          </a:p>
          <a:p>
            <a:pPr marL="0" lvl="0" indent="0" algn="l" rtl="0">
              <a:lnSpc>
                <a:spcPct val="114000"/>
              </a:lnSpc>
              <a:spcBef>
                <a:spcPts val="500"/>
              </a:spcBef>
              <a:spcAft>
                <a:spcPts val="0"/>
              </a:spcAft>
              <a:buNone/>
            </a:pPr>
            <a:r>
              <a:rPr lang="en" sz="1300">
                <a:solidFill>
                  <a:srgbClr val="24292E"/>
                </a:solidFill>
              </a:rPr>
              <a:t>Your task is to: Prepare a 5 minute presentation that provides an overview of the topic. Focus on answering the following question: </a:t>
            </a:r>
            <a:endParaRPr sz="1300">
              <a:solidFill>
                <a:srgbClr val="24292E"/>
              </a:solidFill>
            </a:endParaRPr>
          </a:p>
          <a:p>
            <a:pPr marL="457200" lvl="0" indent="-311150" algn="l" rtl="0">
              <a:lnSpc>
                <a:spcPct val="114000"/>
              </a:lnSpc>
              <a:spcBef>
                <a:spcPts val="500"/>
              </a:spcBef>
              <a:spcAft>
                <a:spcPts val="0"/>
              </a:spcAft>
              <a:buClr>
                <a:srgbClr val="24292E"/>
              </a:buClr>
              <a:buSzPts val="1300"/>
              <a:buFont typeface="Roboto"/>
              <a:buChar char="●"/>
            </a:pPr>
            <a:r>
              <a:rPr lang="en" sz="1300">
                <a:solidFill>
                  <a:srgbClr val="24292E"/>
                </a:solidFill>
              </a:rPr>
              <a:t>What is or was the exploit, vulnerability, or threat actor?</a:t>
            </a:r>
            <a:endParaRPr sz="1300">
              <a:solidFill>
                <a:srgbClr val="24292E"/>
              </a:solidFill>
            </a:endParaRPr>
          </a:p>
          <a:p>
            <a:pPr marL="457200" lvl="0" indent="-311150" algn="l" rtl="0">
              <a:lnSpc>
                <a:spcPct val="114000"/>
              </a:lnSpc>
              <a:spcBef>
                <a:spcPts val="500"/>
              </a:spcBef>
              <a:spcAft>
                <a:spcPts val="0"/>
              </a:spcAft>
              <a:buClr>
                <a:srgbClr val="24292E"/>
              </a:buClr>
              <a:buSzPts val="1300"/>
              <a:buFont typeface="Roboto"/>
              <a:buChar char="●"/>
            </a:pPr>
            <a:r>
              <a:rPr lang="en" sz="1300">
                <a:solidFill>
                  <a:srgbClr val="24292E"/>
                </a:solidFill>
              </a:rPr>
              <a:t>What damage has it done?</a:t>
            </a:r>
            <a:endParaRPr sz="1300">
              <a:solidFill>
                <a:srgbClr val="24292E"/>
              </a:solidFill>
            </a:endParaRPr>
          </a:p>
          <a:p>
            <a:pPr marL="457200" lvl="0" indent="-311150" algn="l" rtl="0">
              <a:lnSpc>
                <a:spcPct val="114000"/>
              </a:lnSpc>
              <a:spcBef>
                <a:spcPts val="500"/>
              </a:spcBef>
              <a:spcAft>
                <a:spcPts val="0"/>
              </a:spcAft>
              <a:buClr>
                <a:srgbClr val="24292E"/>
              </a:buClr>
              <a:buSzPts val="1300"/>
              <a:buFont typeface="Roboto"/>
              <a:buChar char="●"/>
            </a:pPr>
            <a:r>
              <a:rPr lang="en" sz="1300">
                <a:solidFill>
                  <a:srgbClr val="24292E"/>
                </a:solidFill>
              </a:rPr>
              <a:t>What steps have or can be taken to mitigate the damage?</a:t>
            </a:r>
            <a:endParaRPr sz="1300">
              <a:solidFill>
                <a:srgbClr val="24292E"/>
              </a:solidFill>
            </a:endParaRPr>
          </a:p>
          <a:p>
            <a:pPr marL="0" lvl="0" indent="0" algn="l" rtl="0">
              <a:lnSpc>
                <a:spcPct val="114000"/>
              </a:lnSpc>
              <a:spcBef>
                <a:spcPts val="500"/>
              </a:spcBef>
              <a:spcAft>
                <a:spcPts val="0"/>
              </a:spcAft>
              <a:buNone/>
            </a:pPr>
            <a:endParaRPr sz="1300">
              <a:solidFill>
                <a:srgbClr val="24292E"/>
              </a:solidFill>
            </a:endParaRPr>
          </a:p>
          <a:p>
            <a:pPr marL="0" lvl="0" indent="0" algn="l" rtl="0">
              <a:lnSpc>
                <a:spcPct val="114000"/>
              </a:lnSpc>
              <a:spcBef>
                <a:spcPts val="500"/>
              </a:spcBef>
              <a:spcAft>
                <a:spcPts val="0"/>
              </a:spcAft>
              <a:buNone/>
            </a:pPr>
            <a:r>
              <a:rPr lang="en" sz="1300">
                <a:solidFill>
                  <a:srgbClr val="24292E"/>
                </a:solidFill>
              </a:rPr>
              <a:t>Notes:</a:t>
            </a:r>
            <a:endParaRPr sz="1300">
              <a:solidFill>
                <a:srgbClr val="24292E"/>
              </a:solidFill>
            </a:endParaRPr>
          </a:p>
          <a:p>
            <a:pPr marL="457200" lvl="0" indent="-311150" algn="l" rtl="0">
              <a:lnSpc>
                <a:spcPct val="114000"/>
              </a:lnSpc>
              <a:spcBef>
                <a:spcPts val="500"/>
              </a:spcBef>
              <a:spcAft>
                <a:spcPts val="0"/>
              </a:spcAft>
              <a:buClr>
                <a:srgbClr val="24292E"/>
              </a:buClr>
              <a:buSzPts val="1300"/>
              <a:buFont typeface="Roboto"/>
              <a:buChar char="●"/>
            </a:pPr>
            <a:r>
              <a:rPr lang="en" sz="1300">
                <a:solidFill>
                  <a:srgbClr val="24292E"/>
                </a:solidFill>
              </a:rPr>
              <a:t>While you may be new to the field challenge yourself to “become the expert.” A huge part of being a security professional is getting up to speed quickly on technical situations using research.</a:t>
            </a:r>
            <a:endParaRPr sz="1300">
              <a:solidFill>
                <a:srgbClr val="24292E"/>
              </a:solidFill>
            </a:endParaRPr>
          </a:p>
          <a:p>
            <a:pPr marL="457200" lvl="0" indent="-311150" algn="l" rtl="0">
              <a:lnSpc>
                <a:spcPct val="114000"/>
              </a:lnSpc>
              <a:spcBef>
                <a:spcPts val="500"/>
              </a:spcBef>
              <a:spcAft>
                <a:spcPts val="0"/>
              </a:spcAft>
              <a:buClr>
                <a:srgbClr val="24292E"/>
              </a:buClr>
              <a:buSzPts val="1300"/>
              <a:buFont typeface="Roboto"/>
              <a:buChar char="●"/>
            </a:pPr>
            <a:r>
              <a:rPr lang="en" sz="1300">
                <a:solidFill>
                  <a:srgbClr val="24292E"/>
                </a:solidFill>
              </a:rPr>
              <a:t>For those uncomfortable about the idea of presenting, challenge yourself to treat this as a safe place. Becoming a confident speaker is an important part of being a cybersecurity consultant that people can trust.</a:t>
            </a:r>
            <a:endParaRPr sz="1300">
              <a:solidFill>
                <a:srgbClr val="24292E"/>
              </a:solidFill>
            </a:endParaRPr>
          </a:p>
          <a:p>
            <a:pPr marL="457200" lvl="0" indent="0" algn="l" rtl="0">
              <a:lnSpc>
                <a:spcPct val="115000"/>
              </a:lnSpc>
              <a:spcBef>
                <a:spcPts val="1800"/>
              </a:spcBef>
              <a:spcAft>
                <a:spcPts val="2400"/>
              </a:spcAft>
              <a:buNone/>
            </a:pPr>
            <a:endParaRPr sz="1300">
              <a:solidFill>
                <a:srgbClr val="24292E"/>
              </a:solidFill>
            </a:endParaRPr>
          </a:p>
        </p:txBody>
      </p:sp>
      <p:sp>
        <p:nvSpPr>
          <p:cNvPr id="3503" name="Google Shape;3503;p199"/>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40 Minutes</a:t>
            </a:r>
            <a:endParaRPr/>
          </a:p>
        </p:txBody>
      </p:sp>
      <p:sp>
        <p:nvSpPr>
          <p:cNvPr id="3504" name="Google Shape;3504;p199"/>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08"/>
        <p:cNvGrpSpPr/>
        <p:nvPr/>
      </p:nvGrpSpPr>
      <p:grpSpPr>
        <a:xfrm>
          <a:off x="0" y="0"/>
          <a:ext cx="0" cy="0"/>
          <a:chOff x="0" y="0"/>
          <a:chExt cx="0" cy="0"/>
        </a:xfrm>
      </p:grpSpPr>
      <p:sp>
        <p:nvSpPr>
          <p:cNvPr id="3509" name="Google Shape;3509;p20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510" name="Google Shape;3510;p200"/>
          <p:cNvSpPr txBox="1"/>
          <p:nvPr/>
        </p:nvSpPr>
        <p:spPr>
          <a:xfrm>
            <a:off x="2615825" y="3634750"/>
            <a:ext cx="40170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Threat Research</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14"/>
        <p:cNvGrpSpPr/>
        <p:nvPr/>
      </p:nvGrpSpPr>
      <p:grpSpPr>
        <a:xfrm>
          <a:off x="0" y="0"/>
          <a:ext cx="0" cy="0"/>
          <a:chOff x="0" y="0"/>
          <a:chExt cx="0" cy="0"/>
        </a:xfrm>
      </p:grpSpPr>
      <p:sp>
        <p:nvSpPr>
          <p:cNvPr id="3515" name="Google Shape;3515;p20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endParaRPr/>
          </a:p>
        </p:txBody>
      </p:sp>
      <p:sp>
        <p:nvSpPr>
          <p:cNvPr id="3516" name="Google Shape;3516;p20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517" name="Google Shape;3517;p20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dirty="0"/>
              <a:t>Homework Assignment: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800" dirty="0"/>
              <a:t>You will present your research next class. </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Additionally, you should complete the worksheets started in class. Check Bootcamp Spot for due dates. </a:t>
            </a: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3076" name="Google Shape;3076;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77" name="Google Shape;3077;p159"/>
          <p:cNvSpPr txBox="1">
            <a:spLocks noGrp="1"/>
          </p:cNvSpPr>
          <p:nvPr>
            <p:ph type="body" idx="3"/>
          </p:nvPr>
        </p:nvSpPr>
        <p:spPr>
          <a:xfrm>
            <a:off x="175" y="830425"/>
            <a:ext cx="9144000" cy="4076100"/>
          </a:xfrm>
          <a:prstGeom prst="rect">
            <a:avLst/>
          </a:prstGeom>
        </p:spPr>
        <p:txBody>
          <a:bodyPr spcFirstLastPara="1" wrap="square" lIns="457200" tIns="0" rIns="457200" bIns="914400" anchor="t" anchorCtr="0">
            <a:noAutofit/>
          </a:bodyPr>
          <a:lstStyle/>
          <a:p>
            <a:pPr marL="0" lvl="0" indent="0" algn="ctr" rtl="0">
              <a:lnSpc>
                <a:spcPct val="115000"/>
              </a:lnSpc>
              <a:spcBef>
                <a:spcPts val="0"/>
              </a:spcBef>
              <a:spcAft>
                <a:spcPts val="0"/>
              </a:spcAft>
              <a:buNone/>
            </a:pPr>
            <a:r>
              <a:rPr lang="en" sz="3000">
                <a:solidFill>
                  <a:schemeClr val="dk1"/>
                </a:solidFill>
              </a:rPr>
              <a:t>Last class, we described cybersecurity as centering on </a:t>
            </a:r>
            <a:r>
              <a:rPr lang="en" sz="3000" b="1">
                <a:solidFill>
                  <a:schemeClr val="dk1"/>
                </a:solidFill>
              </a:rPr>
              <a:t>two concepts</a:t>
            </a:r>
            <a:r>
              <a:rPr lang="en" sz="3000">
                <a:solidFill>
                  <a:schemeClr val="dk1"/>
                </a:solidFill>
              </a:rPr>
              <a:t>. </a:t>
            </a:r>
            <a:endParaRPr sz="3000">
              <a:solidFill>
                <a:schemeClr val="dk1"/>
              </a:solidFill>
            </a:endParaRPr>
          </a:p>
          <a:p>
            <a:pPr marL="0" lvl="0" indent="0" algn="ctr" rtl="0">
              <a:lnSpc>
                <a:spcPct val="115000"/>
              </a:lnSpc>
              <a:spcBef>
                <a:spcPts val="0"/>
              </a:spcBef>
              <a:spcAft>
                <a:spcPts val="0"/>
              </a:spcAft>
              <a:buNone/>
            </a:pPr>
            <a:endParaRPr sz="3000">
              <a:solidFill>
                <a:schemeClr val="dk1"/>
              </a:solidFill>
            </a:endParaRPr>
          </a:p>
          <a:p>
            <a:pPr marL="0" lvl="0" indent="0" algn="ctr" rtl="0">
              <a:lnSpc>
                <a:spcPct val="115000"/>
              </a:lnSpc>
              <a:spcBef>
                <a:spcPts val="0"/>
              </a:spcBef>
              <a:spcAft>
                <a:spcPts val="0"/>
              </a:spcAft>
              <a:buNone/>
            </a:pPr>
            <a:r>
              <a:rPr lang="en" sz="3000">
                <a:solidFill>
                  <a:schemeClr val="dk1"/>
                </a:solidFill>
              </a:rPr>
              <a:t>What were they?</a:t>
            </a:r>
            <a:endParaRPr sz="3000">
              <a:solidFill>
                <a:schemeClr val="dk1"/>
              </a:solidFill>
            </a:endParaRPr>
          </a:p>
          <a:p>
            <a:pPr marL="0" lvl="0" indent="0" algn="ctr" rtl="0">
              <a:lnSpc>
                <a:spcPct val="115000"/>
              </a:lnSpc>
              <a:spcBef>
                <a:spcPts val="0"/>
              </a:spcBef>
              <a:spcAft>
                <a:spcPts val="0"/>
              </a:spcAft>
              <a:buNone/>
            </a:pPr>
            <a:endParaRPr sz="3000" b="1">
              <a:solidFill>
                <a:schemeClr val="dk1"/>
              </a:solidFill>
            </a:endParaRPr>
          </a:p>
          <a:p>
            <a:pPr marL="0" lvl="0" indent="0" algn="ctr" rtl="0">
              <a:lnSpc>
                <a:spcPct val="115000"/>
              </a:lnSpc>
              <a:spcBef>
                <a:spcPts val="0"/>
              </a:spcBef>
              <a:spcAft>
                <a:spcPts val="0"/>
              </a:spcAft>
              <a:buNone/>
            </a:pPr>
            <a:r>
              <a:rPr lang="en" sz="3000" b="1">
                <a:solidFill>
                  <a:schemeClr val="dk1"/>
                </a:solidFill>
                <a:highlight>
                  <a:srgbClr val="F1C232"/>
                </a:highlight>
              </a:rPr>
              <a:t>Threat Assessment and</a:t>
            </a:r>
            <a:endParaRPr sz="3000" b="1">
              <a:solidFill>
                <a:schemeClr val="dk1"/>
              </a:solidFill>
              <a:highlight>
                <a:srgbClr val="F1C232"/>
              </a:highlight>
            </a:endParaRPr>
          </a:p>
          <a:p>
            <a:pPr marL="0" lvl="0" indent="0" algn="ctr" rtl="0">
              <a:lnSpc>
                <a:spcPct val="115000"/>
              </a:lnSpc>
              <a:spcBef>
                <a:spcPts val="0"/>
              </a:spcBef>
              <a:spcAft>
                <a:spcPts val="0"/>
              </a:spcAft>
              <a:buNone/>
            </a:pPr>
            <a:r>
              <a:rPr lang="en" sz="3000" b="1">
                <a:solidFill>
                  <a:schemeClr val="dk1"/>
                </a:solidFill>
                <a:highlight>
                  <a:srgbClr val="F1C232"/>
                </a:highlight>
              </a:rPr>
              <a:t>Risk Mitigation</a:t>
            </a:r>
            <a:endParaRPr sz="3000" b="1">
              <a:solidFill>
                <a:schemeClr val="dk1"/>
              </a:solidFill>
              <a:highlight>
                <a:srgbClr val="F1C232"/>
              </a:highlight>
            </a:endParaRPr>
          </a:p>
          <a:p>
            <a:pPr marL="0" lvl="0" indent="0" algn="l" rtl="0">
              <a:spcBef>
                <a:spcPts val="0"/>
              </a:spcBef>
              <a:spcAft>
                <a:spcPts val="80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1"/>
        <p:cNvGrpSpPr/>
        <p:nvPr/>
      </p:nvGrpSpPr>
      <p:grpSpPr>
        <a:xfrm>
          <a:off x="0" y="0"/>
          <a:ext cx="0" cy="0"/>
          <a:chOff x="0" y="0"/>
          <a:chExt cx="0" cy="0"/>
        </a:xfrm>
      </p:grpSpPr>
      <p:sp>
        <p:nvSpPr>
          <p:cNvPr id="3082" name="Google Shape;3082;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3083" name="Google Shape;3083;p1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84" name="Google Shape;3084;p160"/>
          <p:cNvSpPr txBox="1">
            <a:spLocks noGrp="1"/>
          </p:cNvSpPr>
          <p:nvPr>
            <p:ph type="body" idx="3"/>
          </p:nvPr>
        </p:nvSpPr>
        <p:spPr>
          <a:xfrm>
            <a:off x="175" y="830425"/>
            <a:ext cx="9144000" cy="4076100"/>
          </a:xfrm>
          <a:prstGeom prst="rect">
            <a:avLst/>
          </a:prstGeom>
        </p:spPr>
        <p:txBody>
          <a:bodyPr spcFirstLastPara="1" wrap="square" lIns="457200" tIns="0" rIns="457200" bIns="914400" anchor="t" anchorCtr="0">
            <a:noAutofit/>
          </a:bodyPr>
          <a:lstStyle/>
          <a:p>
            <a:pPr marL="0" lvl="0" indent="0" algn="ctr" rtl="0">
              <a:lnSpc>
                <a:spcPct val="115000"/>
              </a:lnSpc>
              <a:spcBef>
                <a:spcPts val="0"/>
              </a:spcBef>
              <a:spcAft>
                <a:spcPts val="0"/>
              </a:spcAft>
              <a:buNone/>
            </a:pPr>
            <a:r>
              <a:rPr lang="en" sz="3000">
                <a:solidFill>
                  <a:schemeClr val="dk1"/>
                </a:solidFill>
              </a:rPr>
              <a:t>How would you define these terms?</a:t>
            </a:r>
            <a:endParaRPr sz="3000">
              <a:solidFill>
                <a:schemeClr val="dk1"/>
              </a:solidFill>
            </a:endParaRPr>
          </a:p>
          <a:p>
            <a:pPr marL="0" lvl="0" indent="0" algn="l" rtl="0">
              <a:lnSpc>
                <a:spcPct val="115000"/>
              </a:lnSpc>
              <a:spcBef>
                <a:spcPts val="0"/>
              </a:spcBef>
              <a:spcAft>
                <a:spcPts val="0"/>
              </a:spcAft>
              <a:buNone/>
            </a:pPr>
            <a:endParaRPr sz="3000">
              <a:solidFill>
                <a:schemeClr val="dk1"/>
              </a:solidFill>
            </a:endParaRPr>
          </a:p>
          <a:p>
            <a:pPr marL="0" lvl="0" indent="0" algn="ctr" rtl="0">
              <a:lnSpc>
                <a:spcPct val="115000"/>
              </a:lnSpc>
              <a:spcBef>
                <a:spcPts val="0"/>
              </a:spcBef>
              <a:spcAft>
                <a:spcPts val="0"/>
              </a:spcAft>
              <a:buNone/>
            </a:pPr>
            <a:r>
              <a:rPr lang="en" sz="2400">
                <a:solidFill>
                  <a:schemeClr val="dk1"/>
                </a:solidFill>
              </a:rPr>
              <a:t>Threat Assessment</a:t>
            </a:r>
            <a:endParaRPr sz="2400">
              <a:solidFill>
                <a:schemeClr val="dk1"/>
              </a:solidFill>
            </a:endParaRPr>
          </a:p>
          <a:p>
            <a:pPr marL="0" lvl="0" indent="0" algn="ctr" rtl="0">
              <a:lnSpc>
                <a:spcPct val="115000"/>
              </a:lnSpc>
              <a:spcBef>
                <a:spcPts val="0"/>
              </a:spcBef>
              <a:spcAft>
                <a:spcPts val="0"/>
              </a:spcAft>
              <a:buNone/>
            </a:pPr>
            <a:endParaRPr sz="2400">
              <a:solidFill>
                <a:schemeClr val="dk1"/>
              </a:solidFill>
            </a:endParaRPr>
          </a:p>
          <a:p>
            <a:pPr marL="0" lvl="0" indent="0" algn="ctr" rtl="0">
              <a:lnSpc>
                <a:spcPct val="115000"/>
              </a:lnSpc>
              <a:spcBef>
                <a:spcPts val="0"/>
              </a:spcBef>
              <a:spcAft>
                <a:spcPts val="0"/>
              </a:spcAft>
              <a:buNone/>
            </a:pPr>
            <a:endParaRPr sz="2400">
              <a:solidFill>
                <a:schemeClr val="dk1"/>
              </a:solidFill>
            </a:endParaRPr>
          </a:p>
          <a:p>
            <a:pPr marL="0" lvl="0" indent="0" algn="ctr" rtl="0">
              <a:lnSpc>
                <a:spcPct val="115000"/>
              </a:lnSpc>
              <a:spcBef>
                <a:spcPts val="0"/>
              </a:spcBef>
              <a:spcAft>
                <a:spcPts val="0"/>
              </a:spcAft>
              <a:buNone/>
            </a:pPr>
            <a:r>
              <a:rPr lang="en" sz="2400">
                <a:solidFill>
                  <a:schemeClr val="dk1"/>
                </a:solidFill>
              </a:rPr>
              <a:t>Risk Mitigation</a:t>
            </a:r>
            <a:endParaRPr sz="2400">
              <a:solidFill>
                <a:schemeClr val="dk1"/>
              </a:solidFill>
            </a:endParaRPr>
          </a:p>
          <a:p>
            <a:pPr marL="0" lvl="0" indent="0" algn="l" rtl="0">
              <a:spcBef>
                <a:spcPts val="0"/>
              </a:spcBef>
              <a:spcAft>
                <a:spcPts val="800"/>
              </a:spcAft>
              <a:buNone/>
            </a:pPr>
            <a:endParaRPr/>
          </a:p>
        </p:txBody>
      </p:sp>
    </p:spTree>
  </p:cSld>
  <p:clrMapOvr>
    <a:masterClrMapping/>
  </p:clrMapOvr>
  <mc:AlternateContent xmlns:mc="http://schemas.openxmlformats.org/markup-compatibility/2006">
    <mc:Choice xmlns:p14="http://schemas.microsoft.com/office/powerpoint/2010/main" Requires="p14">
      <p:transition p14:dur="400">
        <p:fade thruBlk="1"/>
      </p:transition>
    </mc:Choice>
    <mc:Fallback>
      <p:transition>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8"/>
        <p:cNvGrpSpPr/>
        <p:nvPr/>
      </p:nvGrpSpPr>
      <p:grpSpPr>
        <a:xfrm>
          <a:off x="0" y="0"/>
          <a:ext cx="0" cy="0"/>
          <a:chOff x="0" y="0"/>
          <a:chExt cx="0" cy="0"/>
        </a:xfrm>
      </p:grpSpPr>
      <p:sp>
        <p:nvSpPr>
          <p:cNvPr id="3089" name="Google Shape;3089;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3090" name="Google Shape;3090;p1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91" name="Google Shape;3091;p161"/>
          <p:cNvSpPr txBox="1">
            <a:spLocks noGrp="1"/>
          </p:cNvSpPr>
          <p:nvPr>
            <p:ph type="body" idx="3"/>
          </p:nvPr>
        </p:nvSpPr>
        <p:spPr>
          <a:xfrm>
            <a:off x="175" y="830425"/>
            <a:ext cx="9144000" cy="4076100"/>
          </a:xfrm>
          <a:prstGeom prst="rect">
            <a:avLst/>
          </a:prstGeom>
        </p:spPr>
        <p:txBody>
          <a:bodyPr spcFirstLastPara="1" wrap="square" lIns="457200" tIns="0" rIns="457200" bIns="914400" anchor="t" anchorCtr="0">
            <a:noAutofit/>
          </a:bodyPr>
          <a:lstStyle/>
          <a:p>
            <a:pPr marL="0" lvl="0" indent="0" algn="ctr" rtl="0">
              <a:lnSpc>
                <a:spcPct val="115000"/>
              </a:lnSpc>
              <a:spcBef>
                <a:spcPts val="0"/>
              </a:spcBef>
              <a:spcAft>
                <a:spcPts val="0"/>
              </a:spcAft>
              <a:buNone/>
            </a:pPr>
            <a:r>
              <a:rPr lang="en" sz="3000">
                <a:solidFill>
                  <a:schemeClr val="dk1"/>
                </a:solidFill>
              </a:rPr>
              <a:t>How would you define these terms?</a:t>
            </a:r>
            <a:endParaRPr sz="3000">
              <a:solidFill>
                <a:schemeClr val="dk1"/>
              </a:solidFill>
            </a:endParaRPr>
          </a:p>
          <a:p>
            <a:pPr marL="0" lvl="0" indent="0" algn="l" rtl="0">
              <a:lnSpc>
                <a:spcPct val="115000"/>
              </a:lnSpc>
              <a:spcBef>
                <a:spcPts val="0"/>
              </a:spcBef>
              <a:spcAft>
                <a:spcPts val="0"/>
              </a:spcAft>
              <a:buNone/>
            </a:pPr>
            <a:endParaRPr sz="3000">
              <a:solidFill>
                <a:schemeClr val="dk1"/>
              </a:solidFill>
            </a:endParaRPr>
          </a:p>
          <a:p>
            <a:pPr marL="0" lvl="0" indent="0" algn="ctr" rtl="0">
              <a:lnSpc>
                <a:spcPct val="115000"/>
              </a:lnSpc>
              <a:spcBef>
                <a:spcPts val="0"/>
              </a:spcBef>
              <a:spcAft>
                <a:spcPts val="0"/>
              </a:spcAft>
              <a:buNone/>
            </a:pPr>
            <a:r>
              <a:rPr lang="en" sz="2400">
                <a:solidFill>
                  <a:schemeClr val="dk1"/>
                </a:solidFill>
              </a:rPr>
              <a:t>Threat Assessment</a:t>
            </a:r>
            <a:endParaRPr sz="2400">
              <a:solidFill>
                <a:schemeClr val="dk1"/>
              </a:solidFill>
            </a:endParaRPr>
          </a:p>
          <a:p>
            <a:pPr marL="0" lvl="0" indent="0" algn="ctr" rtl="0">
              <a:lnSpc>
                <a:spcPct val="115000"/>
              </a:lnSpc>
              <a:spcBef>
                <a:spcPts val="0"/>
              </a:spcBef>
              <a:spcAft>
                <a:spcPts val="0"/>
              </a:spcAft>
              <a:buNone/>
            </a:pPr>
            <a:r>
              <a:rPr lang="en" sz="2400">
                <a:solidFill>
                  <a:schemeClr val="dk1"/>
                </a:solidFill>
                <a:highlight>
                  <a:srgbClr val="F1C232"/>
                </a:highlight>
              </a:rPr>
              <a:t>Structured process of identifying the risks posed to a group or system.</a:t>
            </a:r>
            <a:endParaRPr sz="2400">
              <a:solidFill>
                <a:schemeClr val="dk1"/>
              </a:solidFill>
              <a:highlight>
                <a:srgbClr val="F1C232"/>
              </a:highlight>
            </a:endParaRPr>
          </a:p>
          <a:p>
            <a:pPr marL="0" lvl="0" indent="0" algn="ctr" rtl="0">
              <a:lnSpc>
                <a:spcPct val="115000"/>
              </a:lnSpc>
              <a:spcBef>
                <a:spcPts val="0"/>
              </a:spcBef>
              <a:spcAft>
                <a:spcPts val="0"/>
              </a:spcAft>
              <a:buNone/>
            </a:pPr>
            <a:endParaRPr sz="2400">
              <a:solidFill>
                <a:schemeClr val="dk1"/>
              </a:solidFill>
            </a:endParaRPr>
          </a:p>
          <a:p>
            <a:pPr marL="0" lvl="0" indent="0" algn="ctr" rtl="0">
              <a:lnSpc>
                <a:spcPct val="115000"/>
              </a:lnSpc>
              <a:spcBef>
                <a:spcPts val="0"/>
              </a:spcBef>
              <a:spcAft>
                <a:spcPts val="0"/>
              </a:spcAft>
              <a:buNone/>
            </a:pPr>
            <a:r>
              <a:rPr lang="en" sz="2400">
                <a:solidFill>
                  <a:schemeClr val="dk1"/>
                </a:solidFill>
              </a:rPr>
              <a:t>Risk Mitigation</a:t>
            </a:r>
            <a:endParaRPr sz="2400">
              <a:solidFill>
                <a:schemeClr val="dk1"/>
              </a:solidFill>
            </a:endParaRPr>
          </a:p>
          <a:p>
            <a:pPr marL="0" lvl="0" indent="0" algn="ctr" rtl="0">
              <a:lnSpc>
                <a:spcPct val="115000"/>
              </a:lnSpc>
              <a:spcBef>
                <a:spcPts val="0"/>
              </a:spcBef>
              <a:spcAft>
                <a:spcPts val="0"/>
              </a:spcAft>
              <a:buNone/>
            </a:pPr>
            <a:r>
              <a:rPr lang="en" sz="2400">
                <a:solidFill>
                  <a:schemeClr val="dk1"/>
                </a:solidFill>
                <a:highlight>
                  <a:srgbClr val="F1C232"/>
                </a:highlight>
              </a:rPr>
              <a:t>Systematic reduction of the impact and/or the likely occurrence of a negative event. </a:t>
            </a:r>
            <a:endParaRPr sz="2400">
              <a:solidFill>
                <a:schemeClr val="dk1"/>
              </a:solidFill>
              <a:highlight>
                <a:srgbClr val="F1C232"/>
              </a:highlight>
            </a:endParaRPr>
          </a:p>
          <a:p>
            <a:pPr marL="0" lvl="0" indent="0" algn="l" rtl="0">
              <a:spcBef>
                <a:spcPts val="0"/>
              </a:spcBef>
              <a:spcAft>
                <a:spcPts val="8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sp>
        <p:nvSpPr>
          <p:cNvPr id="3096" name="Google Shape;3096;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a:t>
            </a:r>
            <a:endParaRPr/>
          </a:p>
        </p:txBody>
      </p:sp>
      <p:sp>
        <p:nvSpPr>
          <p:cNvPr id="3097" name="Google Shape;3097;p1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98" name="Google Shape;3098;p162"/>
          <p:cNvSpPr txBox="1">
            <a:spLocks noGrp="1"/>
          </p:cNvSpPr>
          <p:nvPr>
            <p:ph type="body" idx="3"/>
          </p:nvPr>
        </p:nvSpPr>
        <p:spPr>
          <a:xfrm>
            <a:off x="175" y="830425"/>
            <a:ext cx="9144000" cy="4076100"/>
          </a:xfrm>
          <a:prstGeom prst="rect">
            <a:avLst/>
          </a:prstGeom>
        </p:spPr>
        <p:txBody>
          <a:bodyPr spcFirstLastPara="1" wrap="square" lIns="457200" tIns="0" rIns="457200" bIns="914400" anchor="t" anchorCtr="0">
            <a:noAutofit/>
          </a:bodyPr>
          <a:lstStyle/>
          <a:p>
            <a:pPr marL="0" lvl="0" indent="0" algn="ctr" rtl="0">
              <a:lnSpc>
                <a:spcPct val="115000"/>
              </a:lnSpc>
              <a:spcBef>
                <a:spcPts val="0"/>
              </a:spcBef>
              <a:spcAft>
                <a:spcPts val="0"/>
              </a:spcAft>
              <a:buNone/>
            </a:pPr>
            <a:r>
              <a:rPr lang="en" sz="3000">
                <a:solidFill>
                  <a:schemeClr val="dk1"/>
                </a:solidFill>
              </a:rPr>
              <a:t>In other words...</a:t>
            </a:r>
            <a:endParaRPr sz="3000">
              <a:solidFill>
                <a:schemeClr val="dk1"/>
              </a:solidFill>
            </a:endParaRPr>
          </a:p>
          <a:p>
            <a:pPr marL="0" lvl="0" indent="0" algn="l" rtl="0">
              <a:lnSpc>
                <a:spcPct val="115000"/>
              </a:lnSpc>
              <a:spcBef>
                <a:spcPts val="0"/>
              </a:spcBef>
              <a:spcAft>
                <a:spcPts val="0"/>
              </a:spcAft>
              <a:buNone/>
            </a:pPr>
            <a:endParaRPr sz="3000">
              <a:solidFill>
                <a:schemeClr val="dk1"/>
              </a:solidFill>
            </a:endParaRPr>
          </a:p>
          <a:p>
            <a:pPr marL="0" lvl="0" indent="0" algn="ctr" rtl="0">
              <a:lnSpc>
                <a:spcPct val="115000"/>
              </a:lnSpc>
              <a:spcBef>
                <a:spcPts val="0"/>
              </a:spcBef>
              <a:spcAft>
                <a:spcPts val="0"/>
              </a:spcAft>
              <a:buNone/>
            </a:pPr>
            <a:r>
              <a:rPr lang="en" sz="2400">
                <a:solidFill>
                  <a:schemeClr val="dk1"/>
                </a:solidFill>
              </a:rPr>
              <a:t>Threat Assessment</a:t>
            </a:r>
            <a:endParaRPr sz="2400">
              <a:solidFill>
                <a:schemeClr val="dk1"/>
              </a:solidFill>
            </a:endParaRPr>
          </a:p>
          <a:p>
            <a:pPr marL="0" lvl="0" indent="0" algn="ctr" rtl="0">
              <a:lnSpc>
                <a:spcPct val="115000"/>
              </a:lnSpc>
              <a:spcBef>
                <a:spcPts val="0"/>
              </a:spcBef>
              <a:spcAft>
                <a:spcPts val="0"/>
              </a:spcAft>
              <a:buNone/>
            </a:pPr>
            <a:r>
              <a:rPr lang="en" sz="3600">
                <a:solidFill>
                  <a:schemeClr val="dk1"/>
                </a:solidFill>
                <a:highlight>
                  <a:srgbClr val="F1C232"/>
                </a:highlight>
              </a:rPr>
              <a:t>What Could Happen???</a:t>
            </a:r>
            <a:endParaRPr sz="3600">
              <a:solidFill>
                <a:schemeClr val="dk1"/>
              </a:solidFill>
              <a:highlight>
                <a:srgbClr val="F1C232"/>
              </a:highlight>
            </a:endParaRPr>
          </a:p>
          <a:p>
            <a:pPr marL="0" lvl="0" indent="0" algn="ctr" rtl="0">
              <a:lnSpc>
                <a:spcPct val="115000"/>
              </a:lnSpc>
              <a:spcBef>
                <a:spcPts val="0"/>
              </a:spcBef>
              <a:spcAft>
                <a:spcPts val="0"/>
              </a:spcAft>
              <a:buNone/>
            </a:pPr>
            <a:endParaRPr sz="2400">
              <a:solidFill>
                <a:schemeClr val="dk1"/>
              </a:solidFill>
            </a:endParaRPr>
          </a:p>
          <a:p>
            <a:pPr marL="0" lvl="0" indent="0" algn="ctr" rtl="0">
              <a:lnSpc>
                <a:spcPct val="115000"/>
              </a:lnSpc>
              <a:spcBef>
                <a:spcPts val="0"/>
              </a:spcBef>
              <a:spcAft>
                <a:spcPts val="0"/>
              </a:spcAft>
              <a:buNone/>
            </a:pPr>
            <a:r>
              <a:rPr lang="en" sz="2400">
                <a:solidFill>
                  <a:schemeClr val="dk1"/>
                </a:solidFill>
              </a:rPr>
              <a:t>Risk Mitigation</a:t>
            </a:r>
            <a:endParaRPr sz="2400">
              <a:solidFill>
                <a:schemeClr val="dk1"/>
              </a:solidFill>
            </a:endParaRPr>
          </a:p>
          <a:p>
            <a:pPr marL="0" lvl="0" indent="0" algn="ctr" rtl="0">
              <a:lnSpc>
                <a:spcPct val="115000"/>
              </a:lnSpc>
              <a:spcBef>
                <a:spcPts val="0"/>
              </a:spcBef>
              <a:spcAft>
                <a:spcPts val="0"/>
              </a:spcAft>
              <a:buNone/>
            </a:pPr>
            <a:r>
              <a:rPr lang="en" sz="3600">
                <a:solidFill>
                  <a:schemeClr val="dk1"/>
                </a:solidFill>
                <a:highlight>
                  <a:srgbClr val="F1C232"/>
                </a:highlight>
              </a:rPr>
              <a:t>How Do we Handle It???</a:t>
            </a:r>
            <a:endParaRPr sz="3600">
              <a:solidFill>
                <a:schemeClr val="dk1"/>
              </a:solidFill>
              <a:highlight>
                <a:srgbClr val="F1C232"/>
              </a:highlight>
            </a:endParaRPr>
          </a:p>
          <a:p>
            <a:pPr marL="0" lvl="0" indent="0" algn="l" rtl="0">
              <a:spcBef>
                <a:spcPts val="0"/>
              </a:spcBef>
              <a:spcAft>
                <a:spcPts val="8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102"/>
        <p:cNvGrpSpPr/>
        <p:nvPr/>
      </p:nvGrpSpPr>
      <p:grpSpPr>
        <a:xfrm>
          <a:off x="0" y="0"/>
          <a:ext cx="0" cy="0"/>
          <a:chOff x="0" y="0"/>
          <a:chExt cx="0" cy="0"/>
        </a:xfrm>
      </p:grpSpPr>
      <p:sp>
        <p:nvSpPr>
          <p:cNvPr id="3103" name="Google Shape;3103;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Quick Review</a:t>
            </a:r>
            <a:endParaRPr>
              <a:solidFill>
                <a:schemeClr val="dk1"/>
              </a:solidFill>
            </a:endParaRPr>
          </a:p>
          <a:p>
            <a:pPr marL="0" lvl="0" indent="0" algn="l" rtl="0">
              <a:spcBef>
                <a:spcPts val="0"/>
              </a:spcBef>
              <a:spcAft>
                <a:spcPts val="0"/>
              </a:spcAft>
              <a:buNone/>
            </a:pPr>
            <a:endParaRPr/>
          </a:p>
        </p:txBody>
      </p:sp>
      <p:sp>
        <p:nvSpPr>
          <p:cNvPr id="3104" name="Google Shape;3104;p163"/>
          <p:cNvSpPr txBox="1">
            <a:spLocks noGrp="1"/>
          </p:cNvSpPr>
          <p:nvPr>
            <p:ph type="subTitle" idx="1"/>
          </p:nvPr>
        </p:nvSpPr>
        <p:spPr>
          <a:xfrm>
            <a:off x="2257325" y="675975"/>
            <a:ext cx="6886800" cy="3648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Last class, we talked about a situation in which we were offering advice on a vulnerable login. </a:t>
            </a:r>
            <a:endParaRPr>
              <a:latin typeface="Roboto Medium"/>
              <a:ea typeface="Roboto Medium"/>
              <a:cs typeface="Roboto Medium"/>
              <a:sym typeface="Roboto Medium"/>
            </a:endParaRPr>
          </a:p>
        </p:txBody>
      </p:sp>
      <p:sp>
        <p:nvSpPr>
          <p:cNvPr id="3105" name="Google Shape;3105;p1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106" name="Google Shape;3106;p163"/>
          <p:cNvPicPr preferRelativeResize="0"/>
          <p:nvPr/>
        </p:nvPicPr>
        <p:blipFill>
          <a:blip r:embed="rId3">
            <a:alphaModFix/>
          </a:blip>
          <a:stretch>
            <a:fillRect/>
          </a:stretch>
        </p:blipFill>
        <p:spPr>
          <a:xfrm>
            <a:off x="401088" y="867400"/>
            <a:ext cx="1072374" cy="677073"/>
          </a:xfrm>
          <a:prstGeom prst="rect">
            <a:avLst/>
          </a:prstGeom>
          <a:noFill/>
          <a:ln>
            <a:noFill/>
          </a:ln>
        </p:spPr>
      </p:pic>
      <p:pic>
        <p:nvPicPr>
          <p:cNvPr id="3107" name="Google Shape;3107;p163"/>
          <p:cNvPicPr preferRelativeResize="0"/>
          <p:nvPr/>
        </p:nvPicPr>
        <p:blipFill>
          <a:blip r:embed="rId4">
            <a:alphaModFix/>
          </a:blip>
          <a:stretch>
            <a:fillRect/>
          </a:stretch>
        </p:blipFill>
        <p:spPr>
          <a:xfrm>
            <a:off x="462943" y="1693712"/>
            <a:ext cx="948664" cy="778609"/>
          </a:xfrm>
          <a:prstGeom prst="rect">
            <a:avLst/>
          </a:prstGeom>
          <a:noFill/>
          <a:ln>
            <a:noFill/>
          </a:ln>
        </p:spPr>
      </p:pic>
      <p:pic>
        <p:nvPicPr>
          <p:cNvPr id="3108" name="Google Shape;3108;p163"/>
          <p:cNvPicPr preferRelativeResize="0"/>
          <p:nvPr/>
        </p:nvPicPr>
        <p:blipFill>
          <a:blip r:embed="rId3">
            <a:alphaModFix/>
          </a:blip>
          <a:stretch>
            <a:fillRect/>
          </a:stretch>
        </p:blipFill>
        <p:spPr>
          <a:xfrm>
            <a:off x="401088" y="3632315"/>
            <a:ext cx="1072374" cy="677073"/>
          </a:xfrm>
          <a:prstGeom prst="rect">
            <a:avLst/>
          </a:prstGeom>
          <a:noFill/>
          <a:ln>
            <a:noFill/>
          </a:ln>
        </p:spPr>
      </p:pic>
      <p:pic>
        <p:nvPicPr>
          <p:cNvPr id="3109" name="Google Shape;3109;p163"/>
          <p:cNvPicPr preferRelativeResize="0"/>
          <p:nvPr/>
        </p:nvPicPr>
        <p:blipFill>
          <a:blip r:embed="rId4">
            <a:alphaModFix/>
          </a:blip>
          <a:stretch>
            <a:fillRect/>
          </a:stretch>
        </p:blipFill>
        <p:spPr>
          <a:xfrm>
            <a:off x="462943" y="2712404"/>
            <a:ext cx="948664" cy="778609"/>
          </a:xfrm>
          <a:prstGeom prst="rect">
            <a:avLst/>
          </a:prstGeom>
          <a:noFill/>
          <a:ln>
            <a:noFill/>
          </a:ln>
        </p:spPr>
      </p:pic>
      <p:sp>
        <p:nvSpPr>
          <p:cNvPr id="3110" name="Google Shape;3110;p163"/>
          <p:cNvSpPr txBox="1"/>
          <p:nvPr/>
        </p:nvSpPr>
        <p:spPr>
          <a:xfrm>
            <a:off x="182838" y="4450713"/>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Users and Admins</a:t>
            </a:r>
            <a:endParaRPr>
              <a:highlight>
                <a:srgbClr val="FFF2CC"/>
              </a:highlight>
              <a:latin typeface="Roboto"/>
              <a:ea typeface="Roboto"/>
              <a:cs typeface="Roboto"/>
              <a:sym typeface="Roboto"/>
            </a:endParaRPr>
          </a:p>
        </p:txBody>
      </p:sp>
      <p:pic>
        <p:nvPicPr>
          <p:cNvPr id="3111" name="Google Shape;3111;p163"/>
          <p:cNvPicPr preferRelativeResize="0"/>
          <p:nvPr/>
        </p:nvPicPr>
        <p:blipFill>
          <a:blip r:embed="rId5">
            <a:alphaModFix/>
          </a:blip>
          <a:stretch>
            <a:fillRect/>
          </a:stretch>
        </p:blipFill>
        <p:spPr>
          <a:xfrm>
            <a:off x="4946825" y="1944075"/>
            <a:ext cx="717775" cy="1255349"/>
          </a:xfrm>
          <a:prstGeom prst="rect">
            <a:avLst/>
          </a:prstGeom>
          <a:noFill/>
          <a:ln>
            <a:noFill/>
          </a:ln>
        </p:spPr>
      </p:pic>
      <p:pic>
        <p:nvPicPr>
          <p:cNvPr id="3112" name="Google Shape;3112;p163"/>
          <p:cNvPicPr preferRelativeResize="0"/>
          <p:nvPr/>
        </p:nvPicPr>
        <p:blipFill>
          <a:blip r:embed="rId6">
            <a:alphaModFix/>
          </a:blip>
          <a:stretch>
            <a:fillRect/>
          </a:stretch>
        </p:blipFill>
        <p:spPr>
          <a:xfrm>
            <a:off x="2651813" y="2066262"/>
            <a:ext cx="1072350" cy="1020676"/>
          </a:xfrm>
          <a:prstGeom prst="rect">
            <a:avLst/>
          </a:prstGeom>
          <a:noFill/>
          <a:ln>
            <a:noFill/>
          </a:ln>
        </p:spPr>
      </p:pic>
      <p:sp>
        <p:nvSpPr>
          <p:cNvPr id="3113" name="Google Shape;3113;p163"/>
          <p:cNvSpPr/>
          <p:nvPr/>
        </p:nvSpPr>
        <p:spPr>
          <a:xfrm>
            <a:off x="2791248" y="2360797"/>
            <a:ext cx="793500" cy="612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3114" name="Google Shape;3114;p163"/>
          <p:cNvSpPr txBox="1"/>
          <p:nvPr/>
        </p:nvSpPr>
        <p:spPr>
          <a:xfrm>
            <a:off x="2341700" y="3248850"/>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Web Login</a:t>
            </a:r>
            <a:endParaRPr>
              <a:highlight>
                <a:srgbClr val="FFF2CC"/>
              </a:highlight>
              <a:latin typeface="Roboto"/>
              <a:ea typeface="Roboto"/>
              <a:cs typeface="Roboto"/>
              <a:sym typeface="Roboto"/>
            </a:endParaRPr>
          </a:p>
        </p:txBody>
      </p:sp>
      <p:sp>
        <p:nvSpPr>
          <p:cNvPr id="3115" name="Google Shape;3115;p163"/>
          <p:cNvSpPr txBox="1"/>
          <p:nvPr/>
        </p:nvSpPr>
        <p:spPr>
          <a:xfrm>
            <a:off x="4441863" y="3248850"/>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Server</a:t>
            </a:r>
            <a:endParaRPr>
              <a:highlight>
                <a:srgbClr val="FFF2CC"/>
              </a:highlight>
              <a:latin typeface="Roboto"/>
              <a:ea typeface="Roboto"/>
              <a:cs typeface="Roboto"/>
              <a:sym typeface="Roboto"/>
            </a:endParaRPr>
          </a:p>
        </p:txBody>
      </p:sp>
      <p:sp>
        <p:nvSpPr>
          <p:cNvPr id="3116" name="Google Shape;3116;p163"/>
          <p:cNvSpPr txBox="1"/>
          <p:nvPr/>
        </p:nvSpPr>
        <p:spPr>
          <a:xfrm>
            <a:off x="6542013" y="3248850"/>
            <a:ext cx="1727700" cy="32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FFF2CC"/>
                </a:highlight>
                <a:latin typeface="Roboto"/>
                <a:ea typeface="Roboto"/>
                <a:cs typeface="Roboto"/>
                <a:sym typeface="Roboto"/>
              </a:rPr>
              <a:t>Data</a:t>
            </a:r>
            <a:endParaRPr>
              <a:highlight>
                <a:srgbClr val="FFF2CC"/>
              </a:highlight>
              <a:latin typeface="Roboto"/>
              <a:ea typeface="Roboto"/>
              <a:cs typeface="Roboto"/>
              <a:sym typeface="Roboto"/>
            </a:endParaRPr>
          </a:p>
        </p:txBody>
      </p:sp>
      <p:cxnSp>
        <p:nvCxnSpPr>
          <p:cNvPr id="3117" name="Google Shape;3117;p163"/>
          <p:cNvCxnSpPr>
            <a:stCxn id="3106" idx="3"/>
            <a:endCxn id="3112" idx="1"/>
          </p:cNvCxnSpPr>
          <p:nvPr/>
        </p:nvCxnSpPr>
        <p:spPr>
          <a:xfrm>
            <a:off x="1473462" y="1205936"/>
            <a:ext cx="1178400" cy="1370700"/>
          </a:xfrm>
          <a:prstGeom prst="bentConnector3">
            <a:avLst>
              <a:gd name="adj1" fmla="val 49998"/>
            </a:avLst>
          </a:prstGeom>
          <a:noFill/>
          <a:ln w="19050" cap="flat" cmpd="sng">
            <a:solidFill>
              <a:srgbClr val="000000"/>
            </a:solidFill>
            <a:prstDash val="solid"/>
            <a:round/>
            <a:headEnd type="triangle" w="med" len="med"/>
            <a:tailEnd type="none" w="med" len="med"/>
          </a:ln>
        </p:spPr>
      </p:cxnSp>
      <p:cxnSp>
        <p:nvCxnSpPr>
          <p:cNvPr id="3118" name="Google Shape;3118;p163"/>
          <p:cNvCxnSpPr>
            <a:stCxn id="3108" idx="3"/>
            <a:endCxn id="3112" idx="1"/>
          </p:cNvCxnSpPr>
          <p:nvPr/>
        </p:nvCxnSpPr>
        <p:spPr>
          <a:xfrm rot="10800000" flipH="1">
            <a:off x="1473462" y="2576451"/>
            <a:ext cx="1178400" cy="1394400"/>
          </a:xfrm>
          <a:prstGeom prst="bentConnector3">
            <a:avLst>
              <a:gd name="adj1" fmla="val 49998"/>
            </a:avLst>
          </a:prstGeom>
          <a:noFill/>
          <a:ln w="19050" cap="flat" cmpd="sng">
            <a:solidFill>
              <a:srgbClr val="000000"/>
            </a:solidFill>
            <a:prstDash val="solid"/>
            <a:round/>
            <a:headEnd type="triangle" w="med" len="med"/>
            <a:tailEnd type="triangle" w="med" len="med"/>
          </a:ln>
        </p:spPr>
      </p:cxnSp>
      <p:sp>
        <p:nvSpPr>
          <p:cNvPr id="3119" name="Google Shape;3119;p163"/>
          <p:cNvSpPr txBox="1"/>
          <p:nvPr/>
        </p:nvSpPr>
        <p:spPr>
          <a:xfrm>
            <a:off x="2651850" y="3806600"/>
            <a:ext cx="5457600" cy="87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Roboto"/>
                <a:ea typeface="Roboto"/>
                <a:cs typeface="Roboto"/>
                <a:sym typeface="Roboto"/>
              </a:rPr>
              <a:t>Which elements of this diagram did we conclude were potential targets?</a:t>
            </a:r>
            <a:endParaRPr sz="2400" b="1">
              <a:latin typeface="Roboto"/>
              <a:ea typeface="Roboto"/>
              <a:cs typeface="Roboto"/>
              <a:sym typeface="Roboto"/>
            </a:endParaRPr>
          </a:p>
        </p:txBody>
      </p:sp>
      <p:cxnSp>
        <p:nvCxnSpPr>
          <p:cNvPr id="3120" name="Google Shape;3120;p163"/>
          <p:cNvCxnSpPr>
            <a:stCxn id="3112" idx="3"/>
            <a:endCxn id="3111" idx="1"/>
          </p:cNvCxnSpPr>
          <p:nvPr/>
        </p:nvCxnSpPr>
        <p:spPr>
          <a:xfrm rot="10800000" flipH="1">
            <a:off x="3724163" y="2571800"/>
            <a:ext cx="1222800" cy="4800"/>
          </a:xfrm>
          <a:prstGeom prst="straightConnector1">
            <a:avLst/>
          </a:prstGeom>
          <a:noFill/>
          <a:ln w="9525" cap="flat" cmpd="sng">
            <a:solidFill>
              <a:srgbClr val="000000"/>
            </a:solidFill>
            <a:prstDash val="solid"/>
            <a:round/>
            <a:headEnd type="triangle" w="med" len="med"/>
            <a:tailEnd type="triangle" w="med" len="med"/>
          </a:ln>
        </p:spPr>
      </p:cxnSp>
      <p:cxnSp>
        <p:nvCxnSpPr>
          <p:cNvPr id="3121" name="Google Shape;3121;p163"/>
          <p:cNvCxnSpPr>
            <a:stCxn id="3111" idx="3"/>
            <a:endCxn id="3122" idx="1"/>
          </p:cNvCxnSpPr>
          <p:nvPr/>
        </p:nvCxnSpPr>
        <p:spPr>
          <a:xfrm>
            <a:off x="5664600" y="2571750"/>
            <a:ext cx="1222500" cy="0"/>
          </a:xfrm>
          <a:prstGeom prst="straightConnector1">
            <a:avLst/>
          </a:prstGeom>
          <a:noFill/>
          <a:ln w="9525" cap="flat" cmpd="sng">
            <a:solidFill>
              <a:srgbClr val="000000"/>
            </a:solidFill>
            <a:prstDash val="solid"/>
            <a:round/>
            <a:headEnd type="triangle" w="med" len="med"/>
            <a:tailEnd type="triangle" w="med" len="med"/>
          </a:ln>
        </p:spPr>
      </p:cxnSp>
      <p:cxnSp>
        <p:nvCxnSpPr>
          <p:cNvPr id="3123" name="Google Shape;3123;p163"/>
          <p:cNvCxnSpPr>
            <a:stCxn id="3107" idx="3"/>
          </p:cNvCxnSpPr>
          <p:nvPr/>
        </p:nvCxnSpPr>
        <p:spPr>
          <a:xfrm rot="10800000" flipH="1">
            <a:off x="14116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3124" name="Google Shape;3124;p163"/>
          <p:cNvCxnSpPr>
            <a:stCxn id="3109" idx="3"/>
          </p:cNvCxnSpPr>
          <p:nvPr/>
        </p:nvCxnSpPr>
        <p:spPr>
          <a:xfrm>
            <a:off x="1411607" y="3101708"/>
            <a:ext cx="649800" cy="0"/>
          </a:xfrm>
          <a:prstGeom prst="straightConnector1">
            <a:avLst/>
          </a:prstGeom>
          <a:noFill/>
          <a:ln w="19050" cap="flat" cmpd="sng">
            <a:solidFill>
              <a:srgbClr val="000000"/>
            </a:solidFill>
            <a:prstDash val="solid"/>
            <a:round/>
            <a:headEnd type="triangle" w="med" len="med"/>
            <a:tailEnd type="none" w="med" len="med"/>
          </a:ln>
        </p:spPr>
      </p:cxnSp>
      <p:sp>
        <p:nvSpPr>
          <p:cNvPr id="3125" name="Google Shape;3125;p163"/>
          <p:cNvSpPr/>
          <p:nvPr/>
        </p:nvSpPr>
        <p:spPr>
          <a:xfrm>
            <a:off x="6955625" y="2587156"/>
            <a:ext cx="1103400" cy="561900"/>
          </a:xfrm>
          <a:prstGeom prst="can">
            <a:avLst>
              <a:gd name="adj" fmla="val 44439"/>
            </a:avLst>
          </a:prstGeom>
          <a:solidFill>
            <a:srgbClr val="CFE2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63"/>
          <p:cNvSpPr/>
          <p:nvPr/>
        </p:nvSpPr>
        <p:spPr>
          <a:xfrm>
            <a:off x="6955625" y="2287901"/>
            <a:ext cx="1103400" cy="561900"/>
          </a:xfrm>
          <a:prstGeom prst="can">
            <a:avLst>
              <a:gd name="adj" fmla="val 44439"/>
            </a:avLst>
          </a:prstGeom>
          <a:solidFill>
            <a:srgbClr val="CFE2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63"/>
          <p:cNvSpPr/>
          <p:nvPr/>
        </p:nvSpPr>
        <p:spPr>
          <a:xfrm>
            <a:off x="6955625" y="1994438"/>
            <a:ext cx="1103400" cy="561900"/>
          </a:xfrm>
          <a:prstGeom prst="can">
            <a:avLst>
              <a:gd name="adj" fmla="val 44439"/>
            </a:avLst>
          </a:prstGeom>
          <a:solidFill>
            <a:srgbClr val="CFE2F3"/>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1889</Words>
  <Application>Microsoft Office PowerPoint</Application>
  <PresentationFormat>On-screen Show (16:9)</PresentationFormat>
  <Paragraphs>294</Paragraphs>
  <Slides>47</Slides>
  <Notes>47</Notes>
  <HiddenSlides>14</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47</vt:i4>
      </vt:variant>
    </vt:vector>
  </HeadingPairs>
  <TitlesOfParts>
    <vt:vector size="63" baseType="lpstr">
      <vt:lpstr>Roboto</vt:lpstr>
      <vt:lpstr>Nunito SemiBold</vt:lpstr>
      <vt:lpstr>Montserrat SemiBold</vt:lpstr>
      <vt:lpstr>Roboto Thin</vt:lpstr>
      <vt:lpstr>Roboto Light</vt:lpstr>
      <vt:lpstr>Oswald Regular</vt:lpstr>
      <vt:lpstr>EB Garamond</vt:lpstr>
      <vt:lpstr>Montserrat</vt:lpstr>
      <vt:lpstr>Roboto Mono</vt:lpstr>
      <vt:lpstr>Impact</vt:lpstr>
      <vt:lpstr>Roboto Medium</vt:lpstr>
      <vt:lpstr>Arial</vt:lpstr>
      <vt:lpstr>Amatic SC</vt:lpstr>
      <vt:lpstr>Simple Light</vt:lpstr>
      <vt:lpstr>Simple Light</vt:lpstr>
      <vt:lpstr>Simple Light</vt:lpstr>
      <vt:lpstr>Cybersecurity Day 2</vt:lpstr>
      <vt:lpstr>Class Objectives</vt:lpstr>
      <vt:lpstr>Let’s do a quick review!</vt:lpstr>
      <vt:lpstr>Quick Review</vt:lpstr>
      <vt:lpstr>Quick Review</vt:lpstr>
      <vt:lpstr>Quick Review</vt:lpstr>
      <vt:lpstr>Quick Review</vt:lpstr>
      <vt:lpstr>Quick Review</vt:lpstr>
      <vt:lpstr>Quick Review </vt:lpstr>
      <vt:lpstr>Quick Review </vt:lpstr>
      <vt:lpstr>Quick Review </vt:lpstr>
      <vt:lpstr>Quick Review </vt:lpstr>
      <vt:lpstr>Quick Review </vt:lpstr>
      <vt:lpstr>Quick Review </vt:lpstr>
      <vt:lpstr>Quick Review </vt:lpstr>
      <vt:lpstr>Quick Review </vt:lpstr>
      <vt:lpstr>Quick Review </vt:lpstr>
      <vt:lpstr>Quick Review </vt:lpstr>
      <vt:lpstr>Quick Review</vt:lpstr>
      <vt:lpstr>Quick Review</vt:lpstr>
      <vt:lpstr>Oh look, a Phone...  </vt:lpstr>
      <vt:lpstr>Let’s Review: Oh look, a Phone...  </vt:lpstr>
      <vt:lpstr>The CIA Triad</vt:lpstr>
      <vt:lpstr>The InfoSec Bible: The CIA Triad</vt:lpstr>
      <vt:lpstr>5 Minutes</vt:lpstr>
      <vt:lpstr>Your Turn: Define the CIA Triad</vt:lpstr>
      <vt:lpstr>CIA Triad Review</vt:lpstr>
      <vt:lpstr>CIA Triad Review</vt:lpstr>
      <vt:lpstr>CIA Triad Review</vt:lpstr>
      <vt:lpstr>Threat Landscape</vt:lpstr>
      <vt:lpstr>Cyber Attack Maps (Kaspersky)</vt:lpstr>
      <vt:lpstr>Cyber Attack Maps (Fortinet)</vt:lpstr>
      <vt:lpstr>7 minutes</vt:lpstr>
      <vt:lpstr>Your Turn: Kaspersky + Fortinet Map Exploration</vt:lpstr>
      <vt:lpstr>Reports, Blogs, and Research</vt:lpstr>
      <vt:lpstr>In the next few activities, you will use three prominent security reports to better understand the contemporary security landscape. </vt:lpstr>
      <vt:lpstr>15 Minutes</vt:lpstr>
      <vt:lpstr>Your Turn: Vocabulary Research </vt:lpstr>
      <vt:lpstr>PowerPoint Presentation</vt:lpstr>
      <vt:lpstr>PowerPoint Presentation</vt:lpstr>
      <vt:lpstr>15 Minutes</vt:lpstr>
      <vt:lpstr>Your Turn: Report Analysis</vt:lpstr>
      <vt:lpstr>PowerPoint Presentation</vt:lpstr>
      <vt:lpstr>40 Minutes</vt:lpstr>
      <vt:lpstr>Your Turn: Threat Research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Day 2</dc:title>
  <cp:lastModifiedBy>Schmidt, Daniel(CID)</cp:lastModifiedBy>
  <cp:revision>2</cp:revision>
  <dcterms:modified xsi:type="dcterms:W3CDTF">2019-10-16T21:33:12Z</dcterms:modified>
</cp:coreProperties>
</file>